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Lst>
  <p:sldSz cy="5143500" cx="9144000"/>
  <p:notesSz cx="6858000" cy="9144000"/>
  <p:embeddedFontLst>
    <p:embeddedFont>
      <p:font typeface="Montserrat"/>
      <p:regular r:id="rId31"/>
      <p:bold r:id="rId32"/>
      <p:italic r:id="rId33"/>
      <p:boldItalic r:id="rId34"/>
    </p:embeddedFont>
    <p:embeddedFont>
      <p:font typeface="Lato"/>
      <p:regular r:id="rId35"/>
      <p:bold r:id="rId36"/>
      <p:italic r:id="rId37"/>
      <p:boldItalic r:id="rId3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2246FD80-7058-471D-82AF-16A1F9A815E9}">
  <a:tblStyle styleId="{2246FD80-7058-471D-82AF-16A1F9A815E9}"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Montserrat-regular.fntdata"/><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font" Target="fonts/Montserrat-italic.fntdata"/><Relationship Id="rId10" Type="http://schemas.openxmlformats.org/officeDocument/2006/relationships/slide" Target="slides/slide4.xml"/><Relationship Id="rId32" Type="http://schemas.openxmlformats.org/officeDocument/2006/relationships/font" Target="fonts/Montserrat-bold.fntdata"/><Relationship Id="rId13" Type="http://schemas.openxmlformats.org/officeDocument/2006/relationships/slide" Target="slides/slide7.xml"/><Relationship Id="rId35" Type="http://schemas.openxmlformats.org/officeDocument/2006/relationships/font" Target="fonts/Lato-regular.fntdata"/><Relationship Id="rId12" Type="http://schemas.openxmlformats.org/officeDocument/2006/relationships/slide" Target="slides/slide6.xml"/><Relationship Id="rId34" Type="http://schemas.openxmlformats.org/officeDocument/2006/relationships/font" Target="fonts/Montserrat-boldItalic.fntdata"/><Relationship Id="rId15" Type="http://schemas.openxmlformats.org/officeDocument/2006/relationships/slide" Target="slides/slide9.xml"/><Relationship Id="rId37" Type="http://schemas.openxmlformats.org/officeDocument/2006/relationships/font" Target="fonts/Lato-italic.fntdata"/><Relationship Id="rId14" Type="http://schemas.openxmlformats.org/officeDocument/2006/relationships/slide" Target="slides/slide8.xml"/><Relationship Id="rId36" Type="http://schemas.openxmlformats.org/officeDocument/2006/relationships/font" Target="fonts/Lato-bold.fntdata"/><Relationship Id="rId17" Type="http://schemas.openxmlformats.org/officeDocument/2006/relationships/slide" Target="slides/slide11.xml"/><Relationship Id="rId16" Type="http://schemas.openxmlformats.org/officeDocument/2006/relationships/slide" Target="slides/slide10.xml"/><Relationship Id="rId38" Type="http://schemas.openxmlformats.org/officeDocument/2006/relationships/font" Target="fonts/Lato-boldItalic.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 name="Shape 130"/>
        <p:cNvGrpSpPr/>
        <p:nvPr/>
      </p:nvGrpSpPr>
      <p:grpSpPr>
        <a:xfrm>
          <a:off x="0" y="0"/>
          <a:ext cx="0" cy="0"/>
          <a:chOff x="0" y="0"/>
          <a:chExt cx="0" cy="0"/>
        </a:xfrm>
      </p:grpSpPr>
      <p:sp>
        <p:nvSpPr>
          <p:cNvPr id="131" name="Google Shape;13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4" name="Shape 184"/>
        <p:cNvGrpSpPr/>
        <p:nvPr/>
      </p:nvGrpSpPr>
      <p:grpSpPr>
        <a:xfrm>
          <a:off x="0" y="0"/>
          <a:ext cx="0" cy="0"/>
          <a:chOff x="0" y="0"/>
          <a:chExt cx="0" cy="0"/>
        </a:xfrm>
      </p:grpSpPr>
      <p:sp>
        <p:nvSpPr>
          <p:cNvPr id="185" name="Google Shape;185;g740c1babbc_2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740c1babbc_2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1" name="Shape 191"/>
        <p:cNvGrpSpPr/>
        <p:nvPr/>
      </p:nvGrpSpPr>
      <p:grpSpPr>
        <a:xfrm>
          <a:off x="0" y="0"/>
          <a:ext cx="0" cy="0"/>
          <a:chOff x="0" y="0"/>
          <a:chExt cx="0" cy="0"/>
        </a:xfrm>
      </p:grpSpPr>
      <p:sp>
        <p:nvSpPr>
          <p:cNvPr id="192" name="Google Shape;192;g740c1babbc_2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740c1babbc_2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8" name="Shape 198"/>
        <p:cNvGrpSpPr/>
        <p:nvPr/>
      </p:nvGrpSpPr>
      <p:grpSpPr>
        <a:xfrm>
          <a:off x="0" y="0"/>
          <a:ext cx="0" cy="0"/>
          <a:chOff x="0" y="0"/>
          <a:chExt cx="0" cy="0"/>
        </a:xfrm>
      </p:grpSpPr>
      <p:sp>
        <p:nvSpPr>
          <p:cNvPr id="199" name="Google Shape;199;g740c1babbc_4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740c1babbc_4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4" name="Shape 204"/>
        <p:cNvGrpSpPr/>
        <p:nvPr/>
      </p:nvGrpSpPr>
      <p:grpSpPr>
        <a:xfrm>
          <a:off x="0" y="0"/>
          <a:ext cx="0" cy="0"/>
          <a:chOff x="0" y="0"/>
          <a:chExt cx="0" cy="0"/>
        </a:xfrm>
      </p:grpSpPr>
      <p:sp>
        <p:nvSpPr>
          <p:cNvPr id="205" name="Google Shape;205;g740c1babbc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740c1babbc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0" name="Shape 210"/>
        <p:cNvGrpSpPr/>
        <p:nvPr/>
      </p:nvGrpSpPr>
      <p:grpSpPr>
        <a:xfrm>
          <a:off x="0" y="0"/>
          <a:ext cx="0" cy="0"/>
          <a:chOff x="0" y="0"/>
          <a:chExt cx="0" cy="0"/>
        </a:xfrm>
      </p:grpSpPr>
      <p:sp>
        <p:nvSpPr>
          <p:cNvPr id="211" name="Google Shape;211;g740c1babbc_4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740c1babbc_4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6" name="Shape 216"/>
        <p:cNvGrpSpPr/>
        <p:nvPr/>
      </p:nvGrpSpPr>
      <p:grpSpPr>
        <a:xfrm>
          <a:off x="0" y="0"/>
          <a:ext cx="0" cy="0"/>
          <a:chOff x="0" y="0"/>
          <a:chExt cx="0" cy="0"/>
        </a:xfrm>
      </p:grpSpPr>
      <p:sp>
        <p:nvSpPr>
          <p:cNvPr id="217" name="Google Shape;217;g6b5d12f240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6b5d12f240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2" name="Shape 222"/>
        <p:cNvGrpSpPr/>
        <p:nvPr/>
      </p:nvGrpSpPr>
      <p:grpSpPr>
        <a:xfrm>
          <a:off x="0" y="0"/>
          <a:ext cx="0" cy="0"/>
          <a:chOff x="0" y="0"/>
          <a:chExt cx="0" cy="0"/>
        </a:xfrm>
      </p:grpSpPr>
      <p:sp>
        <p:nvSpPr>
          <p:cNvPr id="223" name="Google Shape;223;g740c1babbc_4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740c1babbc_4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8" name="Shape 228"/>
        <p:cNvGrpSpPr/>
        <p:nvPr/>
      </p:nvGrpSpPr>
      <p:grpSpPr>
        <a:xfrm>
          <a:off x="0" y="0"/>
          <a:ext cx="0" cy="0"/>
          <a:chOff x="0" y="0"/>
          <a:chExt cx="0" cy="0"/>
        </a:xfrm>
      </p:grpSpPr>
      <p:sp>
        <p:nvSpPr>
          <p:cNvPr id="229" name="Google Shape;229;g740c1babbc_4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740c1babbc_4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4" name="Shape 234"/>
        <p:cNvGrpSpPr/>
        <p:nvPr/>
      </p:nvGrpSpPr>
      <p:grpSpPr>
        <a:xfrm>
          <a:off x="0" y="0"/>
          <a:ext cx="0" cy="0"/>
          <a:chOff x="0" y="0"/>
          <a:chExt cx="0" cy="0"/>
        </a:xfrm>
      </p:grpSpPr>
      <p:sp>
        <p:nvSpPr>
          <p:cNvPr id="235" name="Google Shape;235;g740c1babbc_4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740c1babbc_4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0" name="Shape 240"/>
        <p:cNvGrpSpPr/>
        <p:nvPr/>
      </p:nvGrpSpPr>
      <p:grpSpPr>
        <a:xfrm>
          <a:off x="0" y="0"/>
          <a:ext cx="0" cy="0"/>
          <a:chOff x="0" y="0"/>
          <a:chExt cx="0" cy="0"/>
        </a:xfrm>
      </p:grpSpPr>
      <p:sp>
        <p:nvSpPr>
          <p:cNvPr id="241" name="Google Shape;241;g740c1babbc_4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740c1babbc_4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5" name="Shape 135"/>
        <p:cNvGrpSpPr/>
        <p:nvPr/>
      </p:nvGrpSpPr>
      <p:grpSpPr>
        <a:xfrm>
          <a:off x="0" y="0"/>
          <a:ext cx="0" cy="0"/>
          <a:chOff x="0" y="0"/>
          <a:chExt cx="0" cy="0"/>
        </a:xfrm>
      </p:grpSpPr>
      <p:sp>
        <p:nvSpPr>
          <p:cNvPr id="136" name="Google Shape;136;g740c1babbc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740c1babbc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6" name="Shape 246"/>
        <p:cNvGrpSpPr/>
        <p:nvPr/>
      </p:nvGrpSpPr>
      <p:grpSpPr>
        <a:xfrm>
          <a:off x="0" y="0"/>
          <a:ext cx="0" cy="0"/>
          <a:chOff x="0" y="0"/>
          <a:chExt cx="0" cy="0"/>
        </a:xfrm>
      </p:grpSpPr>
      <p:sp>
        <p:nvSpPr>
          <p:cNvPr id="247" name="Google Shape;247;g740c1babbc_4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740c1babbc_4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2" name="Shape 252"/>
        <p:cNvGrpSpPr/>
        <p:nvPr/>
      </p:nvGrpSpPr>
      <p:grpSpPr>
        <a:xfrm>
          <a:off x="0" y="0"/>
          <a:ext cx="0" cy="0"/>
          <a:chOff x="0" y="0"/>
          <a:chExt cx="0" cy="0"/>
        </a:xfrm>
      </p:grpSpPr>
      <p:sp>
        <p:nvSpPr>
          <p:cNvPr id="253" name="Google Shape;253;g6b5275ab4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6b5275ab4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8" name="Shape 258"/>
        <p:cNvGrpSpPr/>
        <p:nvPr/>
      </p:nvGrpSpPr>
      <p:grpSpPr>
        <a:xfrm>
          <a:off x="0" y="0"/>
          <a:ext cx="0" cy="0"/>
          <a:chOff x="0" y="0"/>
          <a:chExt cx="0" cy="0"/>
        </a:xfrm>
      </p:grpSpPr>
      <p:sp>
        <p:nvSpPr>
          <p:cNvPr id="259" name="Google Shape;259;g742059a763_0_9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742059a763_0_9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5" name="Shape 265"/>
        <p:cNvGrpSpPr/>
        <p:nvPr/>
      </p:nvGrpSpPr>
      <p:grpSpPr>
        <a:xfrm>
          <a:off x="0" y="0"/>
          <a:ext cx="0" cy="0"/>
          <a:chOff x="0" y="0"/>
          <a:chExt cx="0" cy="0"/>
        </a:xfrm>
      </p:grpSpPr>
      <p:sp>
        <p:nvSpPr>
          <p:cNvPr id="266" name="Google Shape;266;g742059a763_0_7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742059a763_0_7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1" name="Shape 271"/>
        <p:cNvGrpSpPr/>
        <p:nvPr/>
      </p:nvGrpSpPr>
      <p:grpSpPr>
        <a:xfrm>
          <a:off x="0" y="0"/>
          <a:ext cx="0" cy="0"/>
          <a:chOff x="0" y="0"/>
          <a:chExt cx="0" cy="0"/>
        </a:xfrm>
      </p:grpSpPr>
      <p:sp>
        <p:nvSpPr>
          <p:cNvPr id="272" name="Google Shape;272;g6b5275ab47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6b5275ab47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1" name="Shape 141"/>
        <p:cNvGrpSpPr/>
        <p:nvPr/>
      </p:nvGrpSpPr>
      <p:grpSpPr>
        <a:xfrm>
          <a:off x="0" y="0"/>
          <a:ext cx="0" cy="0"/>
          <a:chOff x="0" y="0"/>
          <a:chExt cx="0" cy="0"/>
        </a:xfrm>
      </p:grpSpPr>
      <p:sp>
        <p:nvSpPr>
          <p:cNvPr id="142" name="Google Shape;142;g740c1babbc_0_2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740c1babbc_0_2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7" name="Shape 147"/>
        <p:cNvGrpSpPr/>
        <p:nvPr/>
      </p:nvGrpSpPr>
      <p:grpSpPr>
        <a:xfrm>
          <a:off x="0" y="0"/>
          <a:ext cx="0" cy="0"/>
          <a:chOff x="0" y="0"/>
          <a:chExt cx="0" cy="0"/>
        </a:xfrm>
      </p:grpSpPr>
      <p:sp>
        <p:nvSpPr>
          <p:cNvPr id="148" name="Google Shape;148;g740c1babbc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740c1babbc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3" name="Shape 153"/>
        <p:cNvGrpSpPr/>
        <p:nvPr/>
      </p:nvGrpSpPr>
      <p:grpSpPr>
        <a:xfrm>
          <a:off x="0" y="0"/>
          <a:ext cx="0" cy="0"/>
          <a:chOff x="0" y="0"/>
          <a:chExt cx="0" cy="0"/>
        </a:xfrm>
      </p:grpSpPr>
      <p:sp>
        <p:nvSpPr>
          <p:cNvPr id="154" name="Google Shape;154;g740c1babbc_0_2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740c1babbc_0_2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9" name="Shape 159"/>
        <p:cNvGrpSpPr/>
        <p:nvPr/>
      </p:nvGrpSpPr>
      <p:grpSpPr>
        <a:xfrm>
          <a:off x="0" y="0"/>
          <a:ext cx="0" cy="0"/>
          <a:chOff x="0" y="0"/>
          <a:chExt cx="0" cy="0"/>
        </a:xfrm>
      </p:grpSpPr>
      <p:sp>
        <p:nvSpPr>
          <p:cNvPr id="160" name="Google Shape;160;g740c1babbc_4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740c1babbc_4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5" name="Shape 165"/>
        <p:cNvGrpSpPr/>
        <p:nvPr/>
      </p:nvGrpSpPr>
      <p:grpSpPr>
        <a:xfrm>
          <a:off x="0" y="0"/>
          <a:ext cx="0" cy="0"/>
          <a:chOff x="0" y="0"/>
          <a:chExt cx="0" cy="0"/>
        </a:xfrm>
      </p:grpSpPr>
      <p:sp>
        <p:nvSpPr>
          <p:cNvPr id="166" name="Google Shape;166;g740c1babbc_4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740c1babbc_4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1" name="Shape 171"/>
        <p:cNvGrpSpPr/>
        <p:nvPr/>
      </p:nvGrpSpPr>
      <p:grpSpPr>
        <a:xfrm>
          <a:off x="0" y="0"/>
          <a:ext cx="0" cy="0"/>
          <a:chOff x="0" y="0"/>
          <a:chExt cx="0" cy="0"/>
        </a:xfrm>
      </p:grpSpPr>
      <p:sp>
        <p:nvSpPr>
          <p:cNvPr id="172" name="Google Shape;172;g740c1babbc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740c1babbc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7" name="Shape 177"/>
        <p:cNvGrpSpPr/>
        <p:nvPr/>
      </p:nvGrpSpPr>
      <p:grpSpPr>
        <a:xfrm>
          <a:off x="0" y="0"/>
          <a:ext cx="0" cy="0"/>
          <a:chOff x="0" y="0"/>
          <a:chExt cx="0" cy="0"/>
        </a:xfrm>
      </p:grpSpPr>
      <p:sp>
        <p:nvSpPr>
          <p:cNvPr id="178" name="Google Shape;178;g740c1babbc_2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740c1babbc_2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7" name="Google Shape;17;p2"/>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8" name="Google Shape;18;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105"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1"/>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1"/>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1"/>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1"/>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1"/>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1"/>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1"/>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1"/>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1"/>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1"/>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1"/>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1"/>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 name="Google Shape;125;p11"/>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p:nvPr>
            <p:ph idx="1" type="body"/>
          </p:nvPr>
        </p:nvSpPr>
        <p:spPr>
          <a:xfrm>
            <a:off x="823850" y="2643124"/>
            <a:ext cx="4776000" cy="1218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27" name="Google Shape;12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28" name="Shape 128"/>
        <p:cNvGrpSpPr/>
        <p:nvPr/>
      </p:nvGrpSpPr>
      <p:grpSpPr>
        <a:xfrm>
          <a:off x="0" y="0"/>
          <a:ext cx="0" cy="0"/>
          <a:chOff x="0" y="0"/>
          <a:chExt cx="0" cy="0"/>
        </a:xfrm>
      </p:grpSpPr>
      <p:sp>
        <p:nvSpPr>
          <p:cNvPr id="129" name="Google Shape;12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9"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 name="Google Shape;39;p3"/>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0" name="Google Shape;40;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4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6" name="Google Shape;46;p4"/>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47" name="Google Shape;47;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48"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3" name="Google Shape;53;p5"/>
          <p:cNvSpPr txBox="1"/>
          <p:nvPr>
            <p:ph idx="1" type="body"/>
          </p:nvPr>
        </p:nvSpPr>
        <p:spPr>
          <a:xfrm>
            <a:off x="1297500"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4" name="Google Shape;54;p5"/>
          <p:cNvSpPr txBox="1"/>
          <p:nvPr>
            <p:ph idx="2" type="body"/>
          </p:nvPr>
        </p:nvSpPr>
        <p:spPr>
          <a:xfrm>
            <a:off x="4933221"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5" name="Google Shape;5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56"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1" name="Google Shape;61;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62"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7"/>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7" name="Google Shape;67;p7"/>
          <p:cNvSpPr txBox="1"/>
          <p:nvPr>
            <p:ph idx="1" type="body"/>
          </p:nvPr>
        </p:nvSpPr>
        <p:spPr>
          <a:xfrm>
            <a:off x="1297500" y="1972550"/>
            <a:ext cx="3798900" cy="2415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8" name="Google Shape;68;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69"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8"/>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8"/>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8"/>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8"/>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8"/>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8"/>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8"/>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8"/>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 name="Google Shape;89;p8"/>
          <p:cNvSpPr txBox="1"/>
          <p:nvPr>
            <p:ph type="title"/>
          </p:nvPr>
        </p:nvSpPr>
        <p:spPr>
          <a:xfrm>
            <a:off x="823850" y="866775"/>
            <a:ext cx="4587000" cy="35211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0" name="Google Shape;90;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9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9"/>
          <p:cNvSpPr txBox="1"/>
          <p:nvPr>
            <p:ph type="title"/>
          </p:nvPr>
        </p:nvSpPr>
        <p:spPr>
          <a:xfrm>
            <a:off x="1297500" y="1658325"/>
            <a:ext cx="3036300" cy="1751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96" name="Google Shape;96;p9"/>
          <p:cNvSpPr txBox="1"/>
          <p:nvPr>
            <p:ph idx="1" type="subTitle"/>
          </p:nvPr>
        </p:nvSpPr>
        <p:spPr>
          <a:xfrm>
            <a:off x="1297500" y="3538000"/>
            <a:ext cx="30363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97" name="Google Shape;97;p9"/>
          <p:cNvSpPr txBox="1"/>
          <p:nvPr>
            <p:ph idx="2" type="body"/>
          </p:nvPr>
        </p:nvSpPr>
        <p:spPr>
          <a:xfrm>
            <a:off x="4648200" y="1696600"/>
            <a:ext cx="3676800" cy="234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8" name="Google Shape;98;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99"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0"/>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10"/>
          <p:cNvSpPr txBox="1"/>
          <p:nvPr>
            <p:ph idx="1" type="body"/>
          </p:nvPr>
        </p:nvSpPr>
        <p:spPr>
          <a:xfrm>
            <a:off x="812725" y="4305375"/>
            <a:ext cx="6936000" cy="523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04" name="Google Shape;10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hyperlink" Target="https://github.com/VasuBhog" TargetMode="External"/><Relationship Id="rId4" Type="http://schemas.openxmlformats.org/officeDocument/2006/relationships/hyperlink" Target="mailto:bhogvu@mail.uc.edu" TargetMode="External"/><Relationship Id="rId9" Type="http://schemas.openxmlformats.org/officeDocument/2006/relationships/hyperlink" Target="mailto:zhoxu@ucmail.uc.edu" TargetMode="External"/><Relationship Id="rId5" Type="http://schemas.openxmlformats.org/officeDocument/2006/relationships/hyperlink" Target="https://github.com/ChaoYang-Zhu" TargetMode="External"/><Relationship Id="rId6" Type="http://schemas.openxmlformats.org/officeDocument/2006/relationships/hyperlink" Target="mailto:zhucy@mail.uc.edu" TargetMode="External"/><Relationship Id="rId7" Type="http://schemas.openxmlformats.org/officeDocument/2006/relationships/hyperlink" Target="https://github.com/PanChunjie" TargetMode="External"/><Relationship Id="rId8" Type="http://schemas.openxmlformats.org/officeDocument/2006/relationships/hyperlink" Target="mailto:pance@mail.uc.edu"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5.png"/><Relationship Id="rId4" Type="http://schemas.openxmlformats.org/officeDocument/2006/relationships/image" Target="../media/image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hyperlink" Target="https://github.com/VasuBhog/Senior-Project"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 name="Shape 133"/>
        <p:cNvGrpSpPr/>
        <p:nvPr/>
      </p:nvGrpSpPr>
      <p:grpSpPr>
        <a:xfrm>
          <a:off x="0" y="0"/>
          <a:ext cx="0" cy="0"/>
          <a:chOff x="0" y="0"/>
          <a:chExt cx="0" cy="0"/>
        </a:xfrm>
      </p:grpSpPr>
      <p:sp>
        <p:nvSpPr>
          <p:cNvPr id="134" name="Google Shape;134;p13"/>
          <p:cNvSpPr txBox="1"/>
          <p:nvPr>
            <p:ph type="ctrTitle"/>
          </p:nvPr>
        </p:nvSpPr>
        <p:spPr>
          <a:xfrm>
            <a:off x="3370700" y="1374875"/>
            <a:ext cx="3219300" cy="187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sz="4800">
                <a:solidFill>
                  <a:srgbClr val="FFFFFF"/>
                </a:solidFill>
                <a:latin typeface="Trebuchet MS"/>
                <a:ea typeface="Trebuchet MS"/>
                <a:cs typeface="Trebuchet MS"/>
                <a:sym typeface="Trebuchet MS"/>
              </a:rPr>
              <a:t>Driver 2.0</a:t>
            </a:r>
            <a:endParaRPr sz="4800">
              <a:solidFill>
                <a:srgbClr val="FFFFFF"/>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7" name="Shape 187"/>
        <p:cNvGrpSpPr/>
        <p:nvPr/>
      </p:nvGrpSpPr>
      <p:grpSpPr>
        <a:xfrm>
          <a:off x="0" y="0"/>
          <a:ext cx="0" cy="0"/>
          <a:chOff x="0" y="0"/>
          <a:chExt cx="0" cy="0"/>
        </a:xfrm>
      </p:grpSpPr>
      <p:sp>
        <p:nvSpPr>
          <p:cNvPr id="188" name="Google Shape;188;p22"/>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latin typeface="Times"/>
                <a:ea typeface="Times"/>
                <a:cs typeface="Times"/>
                <a:sym typeface="Times"/>
              </a:rPr>
              <a:t>Design Diagram 2</a:t>
            </a:r>
            <a:endParaRPr>
              <a:latin typeface="Times"/>
              <a:ea typeface="Times"/>
              <a:cs typeface="Times"/>
              <a:sym typeface="Times"/>
            </a:endParaRPr>
          </a:p>
        </p:txBody>
      </p:sp>
      <p:sp>
        <p:nvSpPr>
          <p:cNvPr id="189" name="Google Shape;189;p22"/>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90" name="Google Shape;190;p22"/>
          <p:cNvPicPr preferRelativeResize="0"/>
          <p:nvPr/>
        </p:nvPicPr>
        <p:blipFill>
          <a:blip r:embed="rId3">
            <a:alphaModFix/>
          </a:blip>
          <a:stretch>
            <a:fillRect/>
          </a:stretch>
        </p:blipFill>
        <p:spPr>
          <a:xfrm>
            <a:off x="179150" y="1522950"/>
            <a:ext cx="8856421" cy="315767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4" name="Shape 194"/>
        <p:cNvGrpSpPr/>
        <p:nvPr/>
      </p:nvGrpSpPr>
      <p:grpSpPr>
        <a:xfrm>
          <a:off x="0" y="0"/>
          <a:ext cx="0" cy="0"/>
          <a:chOff x="0" y="0"/>
          <a:chExt cx="0" cy="0"/>
        </a:xfrm>
      </p:grpSpPr>
      <p:sp>
        <p:nvSpPr>
          <p:cNvPr id="195" name="Google Shape;195;p23"/>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latin typeface="Times"/>
                <a:ea typeface="Times"/>
                <a:cs typeface="Times"/>
                <a:sym typeface="Times"/>
              </a:rPr>
              <a:t>In Depth </a:t>
            </a:r>
            <a:r>
              <a:rPr lang="zh-CN">
                <a:latin typeface="Times"/>
                <a:ea typeface="Times"/>
                <a:cs typeface="Times"/>
                <a:sym typeface="Times"/>
              </a:rPr>
              <a:t>Design Diagram</a:t>
            </a:r>
            <a:endParaRPr>
              <a:latin typeface="Times"/>
              <a:ea typeface="Times"/>
              <a:cs typeface="Times"/>
              <a:sym typeface="Times"/>
            </a:endParaRPr>
          </a:p>
        </p:txBody>
      </p:sp>
      <p:sp>
        <p:nvSpPr>
          <p:cNvPr id="196" name="Google Shape;196;p23"/>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97" name="Google Shape;197;p23"/>
          <p:cNvPicPr preferRelativeResize="0"/>
          <p:nvPr/>
        </p:nvPicPr>
        <p:blipFill>
          <a:blip r:embed="rId3">
            <a:alphaModFix/>
          </a:blip>
          <a:stretch>
            <a:fillRect/>
          </a:stretch>
        </p:blipFill>
        <p:spPr>
          <a:xfrm>
            <a:off x="649975" y="1444450"/>
            <a:ext cx="8287975" cy="353729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1" name="Shape 201"/>
        <p:cNvGrpSpPr/>
        <p:nvPr/>
      </p:nvGrpSpPr>
      <p:grpSpPr>
        <a:xfrm>
          <a:off x="0" y="0"/>
          <a:ext cx="0" cy="0"/>
          <a:chOff x="0" y="0"/>
          <a:chExt cx="0" cy="0"/>
        </a:xfrm>
      </p:grpSpPr>
      <p:sp>
        <p:nvSpPr>
          <p:cNvPr id="202" name="Google Shape;202;p24"/>
          <p:cNvSpPr txBox="1"/>
          <p:nvPr>
            <p:ph type="title"/>
          </p:nvPr>
        </p:nvSpPr>
        <p:spPr>
          <a:xfrm>
            <a:off x="1116075" y="356725"/>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latin typeface="Times"/>
                <a:ea typeface="Times"/>
                <a:cs typeface="Times"/>
                <a:sym typeface="Times"/>
              </a:rPr>
              <a:t>Project Constraints</a:t>
            </a:r>
            <a:endParaRPr>
              <a:latin typeface="Times"/>
              <a:ea typeface="Times"/>
              <a:cs typeface="Times"/>
              <a:sym typeface="Times"/>
            </a:endParaRPr>
          </a:p>
        </p:txBody>
      </p:sp>
      <p:sp>
        <p:nvSpPr>
          <p:cNvPr id="203" name="Google Shape;203;p24"/>
          <p:cNvSpPr txBox="1"/>
          <p:nvPr>
            <p:ph idx="1" type="body"/>
          </p:nvPr>
        </p:nvSpPr>
        <p:spPr>
          <a:xfrm>
            <a:off x="1116075" y="997050"/>
            <a:ext cx="7038900" cy="31494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zh-CN" sz="1800">
                <a:latin typeface="Times"/>
                <a:ea typeface="Times"/>
                <a:cs typeface="Times"/>
                <a:sym typeface="Times"/>
              </a:rPr>
              <a:t>Economic Concerns</a:t>
            </a:r>
            <a:endParaRPr sz="1800">
              <a:latin typeface="Times"/>
              <a:ea typeface="Times"/>
              <a:cs typeface="Times"/>
              <a:sym typeface="Times"/>
            </a:endParaRPr>
          </a:p>
          <a:p>
            <a:pPr indent="-323850" lvl="0" marL="457200" rtl="0" algn="l">
              <a:lnSpc>
                <a:spcPct val="100000"/>
              </a:lnSpc>
              <a:spcBef>
                <a:spcPts val="1600"/>
              </a:spcBef>
              <a:spcAft>
                <a:spcPts val="0"/>
              </a:spcAft>
              <a:buSzPts val="1500"/>
              <a:buFont typeface="Times"/>
              <a:buChar char="●"/>
            </a:pPr>
            <a:r>
              <a:rPr lang="zh-CN" sz="1500">
                <a:latin typeface="Times"/>
                <a:ea typeface="Times"/>
                <a:cs typeface="Times"/>
                <a:sym typeface="Times"/>
              </a:rPr>
              <a:t>Our </a:t>
            </a:r>
            <a:r>
              <a:rPr lang="zh-CN" sz="1500">
                <a:latin typeface="Times"/>
                <a:ea typeface="Times"/>
                <a:cs typeface="Times"/>
                <a:sym typeface="Times"/>
              </a:rPr>
              <a:t>solution</a:t>
            </a:r>
            <a:r>
              <a:rPr lang="zh-CN" sz="1500">
                <a:latin typeface="Times"/>
                <a:ea typeface="Times"/>
                <a:cs typeface="Times"/>
                <a:sym typeface="Times"/>
              </a:rPr>
              <a:t> will cost us money as we need to </a:t>
            </a:r>
            <a:r>
              <a:rPr lang="zh-CN" sz="1500">
                <a:latin typeface="Times"/>
                <a:ea typeface="Times"/>
                <a:cs typeface="Times"/>
                <a:sym typeface="Times"/>
              </a:rPr>
              <a:t>purchase</a:t>
            </a:r>
            <a:r>
              <a:rPr lang="zh-CN" sz="1500">
                <a:latin typeface="Times"/>
                <a:ea typeface="Times"/>
                <a:cs typeface="Times"/>
                <a:sym typeface="Times"/>
              </a:rPr>
              <a:t> parts to create the device. In order the users end cost would be low, we will </a:t>
            </a:r>
            <a:r>
              <a:rPr lang="zh-CN" sz="1500">
                <a:latin typeface="Times"/>
                <a:ea typeface="Times"/>
                <a:cs typeface="Times"/>
                <a:sym typeface="Times"/>
              </a:rPr>
              <a:t>utilize</a:t>
            </a:r>
            <a:r>
              <a:rPr lang="zh-CN" sz="1500">
                <a:latin typeface="Times"/>
                <a:ea typeface="Times"/>
                <a:cs typeface="Times"/>
                <a:sym typeface="Times"/>
              </a:rPr>
              <a:t> inexpensive devices. We are not limited to any </a:t>
            </a:r>
            <a:r>
              <a:rPr lang="zh-CN" sz="1500">
                <a:latin typeface="Times"/>
                <a:ea typeface="Times"/>
                <a:cs typeface="Times"/>
                <a:sym typeface="Times"/>
              </a:rPr>
              <a:t>organization</a:t>
            </a:r>
            <a:r>
              <a:rPr lang="zh-CN" sz="1500">
                <a:latin typeface="Times"/>
                <a:ea typeface="Times"/>
                <a:cs typeface="Times"/>
                <a:sym typeface="Times"/>
              </a:rPr>
              <a:t> or facility as we will be using open source frameworks.</a:t>
            </a:r>
            <a:endParaRPr sz="1500">
              <a:latin typeface="Times"/>
              <a:ea typeface="Times"/>
              <a:cs typeface="Times"/>
              <a:sym typeface="Times"/>
            </a:endParaRPr>
          </a:p>
          <a:p>
            <a:pPr indent="0" lvl="0" marL="0" rtl="0" algn="l">
              <a:lnSpc>
                <a:spcPct val="100000"/>
              </a:lnSpc>
              <a:spcBef>
                <a:spcPts val="1600"/>
              </a:spcBef>
              <a:spcAft>
                <a:spcPts val="0"/>
              </a:spcAft>
              <a:buNone/>
            </a:pPr>
            <a:r>
              <a:rPr lang="zh-CN" sz="1800">
                <a:latin typeface="Times"/>
                <a:ea typeface="Times"/>
                <a:cs typeface="Times"/>
                <a:sym typeface="Times"/>
              </a:rPr>
              <a:t>Social Concerns</a:t>
            </a:r>
            <a:endParaRPr sz="1800">
              <a:latin typeface="Times"/>
              <a:ea typeface="Times"/>
              <a:cs typeface="Times"/>
              <a:sym typeface="Times"/>
            </a:endParaRPr>
          </a:p>
          <a:p>
            <a:pPr indent="-323850" lvl="0" marL="457200" rtl="0" algn="l">
              <a:lnSpc>
                <a:spcPct val="100000"/>
              </a:lnSpc>
              <a:spcBef>
                <a:spcPts val="1600"/>
              </a:spcBef>
              <a:spcAft>
                <a:spcPts val="0"/>
              </a:spcAft>
              <a:buSzPts val="1500"/>
              <a:buFont typeface="Times"/>
              <a:buChar char="●"/>
            </a:pPr>
            <a:r>
              <a:rPr lang="zh-CN" sz="1500">
                <a:latin typeface="Times"/>
                <a:ea typeface="Times"/>
                <a:cs typeface="Times"/>
                <a:sym typeface="Times"/>
              </a:rPr>
              <a:t>Safety is of the utmost importance when it comes to driving therefore ensuring our project will be able to positively impact the safety of driving is our main focus.</a:t>
            </a:r>
            <a:endParaRPr sz="1500">
              <a:latin typeface="Times"/>
              <a:ea typeface="Times"/>
              <a:cs typeface="Times"/>
              <a:sym typeface="Times"/>
            </a:endParaRPr>
          </a:p>
          <a:p>
            <a:pPr indent="-323850" lvl="0" marL="457200" rtl="0" algn="l">
              <a:lnSpc>
                <a:spcPct val="100000"/>
              </a:lnSpc>
              <a:spcBef>
                <a:spcPts val="1000"/>
              </a:spcBef>
              <a:spcAft>
                <a:spcPts val="0"/>
              </a:spcAft>
              <a:buSzPts val="1500"/>
              <a:buFont typeface="Times"/>
              <a:buChar char="●"/>
            </a:pPr>
            <a:r>
              <a:rPr lang="zh-CN" sz="1500">
                <a:latin typeface="Times"/>
                <a:ea typeface="Times"/>
                <a:cs typeface="Times"/>
                <a:sym typeface="Times"/>
              </a:rPr>
              <a:t>Our machine will help drivers use ML and Computer Vision to attain a higher level of safety through alerting the driver of oncoming danger. </a:t>
            </a:r>
            <a:endParaRPr sz="1500">
              <a:latin typeface="Times"/>
              <a:ea typeface="Times"/>
              <a:cs typeface="Times"/>
              <a:sym typeface="Time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7" name="Shape 207"/>
        <p:cNvGrpSpPr/>
        <p:nvPr/>
      </p:nvGrpSpPr>
      <p:grpSpPr>
        <a:xfrm>
          <a:off x="0" y="0"/>
          <a:ext cx="0" cy="0"/>
          <a:chOff x="0" y="0"/>
          <a:chExt cx="0" cy="0"/>
        </a:xfrm>
      </p:grpSpPr>
      <p:sp>
        <p:nvSpPr>
          <p:cNvPr id="208" name="Google Shape;208;p2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latin typeface="Times"/>
                <a:ea typeface="Times"/>
                <a:cs typeface="Times"/>
                <a:sym typeface="Times"/>
              </a:rPr>
              <a:t>Current state of project</a:t>
            </a:r>
            <a:endParaRPr>
              <a:latin typeface="Times"/>
              <a:ea typeface="Times"/>
              <a:cs typeface="Times"/>
              <a:sym typeface="Times"/>
            </a:endParaRPr>
          </a:p>
        </p:txBody>
      </p:sp>
      <p:sp>
        <p:nvSpPr>
          <p:cNvPr id="209" name="Google Shape;209;p25"/>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Times"/>
              <a:buAutoNum type="arabicPeriod"/>
            </a:pPr>
            <a:r>
              <a:rPr lang="zh-CN" sz="1800">
                <a:latin typeface="Times"/>
                <a:ea typeface="Times"/>
                <a:cs typeface="Times"/>
                <a:sym typeface="Times"/>
              </a:rPr>
              <a:t>Discussed with Professor Frank about our project and got feedback from additional professors.</a:t>
            </a:r>
            <a:endParaRPr sz="1800">
              <a:latin typeface="Times"/>
              <a:ea typeface="Times"/>
              <a:cs typeface="Times"/>
              <a:sym typeface="Times"/>
            </a:endParaRPr>
          </a:p>
          <a:p>
            <a:pPr indent="-342900" lvl="0" marL="457200" rtl="0" algn="l">
              <a:spcBef>
                <a:spcPts val="0"/>
              </a:spcBef>
              <a:spcAft>
                <a:spcPts val="0"/>
              </a:spcAft>
              <a:buSzPts val="1800"/>
              <a:buFont typeface="Times"/>
              <a:buAutoNum type="arabicPeriod"/>
            </a:pPr>
            <a:r>
              <a:rPr lang="zh-CN" sz="1800">
                <a:latin typeface="Times"/>
                <a:ea typeface="Times"/>
                <a:cs typeface="Times"/>
                <a:sym typeface="Times"/>
              </a:rPr>
              <a:t>Researched the object detection and Raspberry Pi.</a:t>
            </a:r>
            <a:endParaRPr sz="1800">
              <a:latin typeface="Times"/>
              <a:ea typeface="Times"/>
              <a:cs typeface="Times"/>
              <a:sym typeface="Times"/>
            </a:endParaRPr>
          </a:p>
          <a:p>
            <a:pPr indent="-342900" lvl="0" marL="457200" rtl="0" algn="l">
              <a:spcBef>
                <a:spcPts val="0"/>
              </a:spcBef>
              <a:spcAft>
                <a:spcPts val="0"/>
              </a:spcAft>
              <a:buSzPts val="1800"/>
              <a:buFont typeface="Times"/>
              <a:buAutoNum type="arabicPeriod"/>
            </a:pPr>
            <a:r>
              <a:rPr lang="zh-CN" sz="1800">
                <a:latin typeface="Times"/>
                <a:ea typeface="Times"/>
                <a:cs typeface="Times"/>
                <a:sym typeface="Times"/>
              </a:rPr>
              <a:t>Learning OpenCV and it utilization with different programming languages.</a:t>
            </a:r>
            <a:endParaRPr sz="1800">
              <a:latin typeface="Times"/>
              <a:ea typeface="Times"/>
              <a:cs typeface="Times"/>
              <a:sym typeface="Times"/>
            </a:endParaRPr>
          </a:p>
          <a:p>
            <a:pPr indent="-342900" lvl="0" marL="457200" rtl="0" algn="l">
              <a:spcBef>
                <a:spcPts val="0"/>
              </a:spcBef>
              <a:spcAft>
                <a:spcPts val="0"/>
              </a:spcAft>
              <a:buSzPts val="1800"/>
              <a:buFont typeface="Times"/>
              <a:buAutoNum type="arabicPeriod"/>
            </a:pPr>
            <a:r>
              <a:rPr lang="zh-CN" sz="1800">
                <a:latin typeface="Times"/>
                <a:ea typeface="Times"/>
                <a:cs typeface="Times"/>
                <a:sym typeface="Times"/>
              </a:rPr>
              <a:t>Practicing object detection using Python and Java.</a:t>
            </a:r>
            <a:endParaRPr sz="1800">
              <a:latin typeface="Times"/>
              <a:ea typeface="Times"/>
              <a:cs typeface="Times"/>
              <a:sym typeface="Time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3" name="Shape 213"/>
        <p:cNvGrpSpPr/>
        <p:nvPr/>
      </p:nvGrpSpPr>
      <p:grpSpPr>
        <a:xfrm>
          <a:off x="0" y="0"/>
          <a:ext cx="0" cy="0"/>
          <a:chOff x="0" y="0"/>
          <a:chExt cx="0" cy="0"/>
        </a:xfrm>
      </p:grpSpPr>
      <p:sp>
        <p:nvSpPr>
          <p:cNvPr id="214" name="Google Shape;214;p2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latin typeface="Times"/>
                <a:ea typeface="Times"/>
                <a:cs typeface="Times"/>
                <a:sym typeface="Times"/>
              </a:rPr>
              <a:t>Expected Accomplishments for the end of this term</a:t>
            </a:r>
            <a:endParaRPr>
              <a:latin typeface="Times"/>
              <a:ea typeface="Times"/>
              <a:cs typeface="Times"/>
              <a:sym typeface="Times"/>
            </a:endParaRPr>
          </a:p>
        </p:txBody>
      </p:sp>
      <p:sp>
        <p:nvSpPr>
          <p:cNvPr id="215" name="Google Shape;215;p26"/>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342900" lvl="0" marL="457200" rtl="0" algn="just">
              <a:spcBef>
                <a:spcPts val="0"/>
              </a:spcBef>
              <a:spcAft>
                <a:spcPts val="0"/>
              </a:spcAft>
              <a:buSzPts val="1800"/>
              <a:buFont typeface="Times"/>
              <a:buChar char="●"/>
            </a:pPr>
            <a:r>
              <a:rPr lang="zh-CN" sz="1800">
                <a:latin typeface="Times"/>
                <a:ea typeface="Times"/>
                <a:cs typeface="Times"/>
                <a:sym typeface="Times"/>
              </a:rPr>
              <a:t>Understand OpenCV and practice object detection using Python/Java and Rasperberry PI.</a:t>
            </a:r>
            <a:endParaRPr sz="1800">
              <a:latin typeface="Times"/>
              <a:ea typeface="Times"/>
              <a:cs typeface="Times"/>
              <a:sym typeface="Times"/>
            </a:endParaRPr>
          </a:p>
          <a:p>
            <a:pPr indent="-342900" lvl="0" marL="457200" rtl="0" algn="just">
              <a:spcBef>
                <a:spcPts val="0"/>
              </a:spcBef>
              <a:spcAft>
                <a:spcPts val="0"/>
              </a:spcAft>
              <a:buSzPts val="1800"/>
              <a:buFont typeface="Times"/>
              <a:buChar char="●"/>
            </a:pPr>
            <a:r>
              <a:rPr lang="zh-CN" sz="1800">
                <a:latin typeface="Times"/>
                <a:ea typeface="Times"/>
                <a:cs typeface="Times"/>
                <a:sym typeface="Times"/>
              </a:rPr>
              <a:t>Research how to train a machine learning model to detect road objects and dangerous conditions.</a:t>
            </a:r>
            <a:endParaRPr sz="1800">
              <a:latin typeface="Times"/>
              <a:ea typeface="Times"/>
              <a:cs typeface="Times"/>
              <a:sym typeface="Times"/>
            </a:endParaRPr>
          </a:p>
          <a:p>
            <a:pPr indent="-342900" lvl="0" marL="457200" rtl="0" algn="just">
              <a:spcBef>
                <a:spcPts val="0"/>
              </a:spcBef>
              <a:spcAft>
                <a:spcPts val="0"/>
              </a:spcAft>
              <a:buSzPts val="1800"/>
              <a:buFont typeface="Times"/>
              <a:buChar char="●"/>
            </a:pPr>
            <a:r>
              <a:rPr lang="zh-CN" sz="1800">
                <a:latin typeface="Times"/>
                <a:ea typeface="Times"/>
                <a:cs typeface="Times"/>
                <a:sym typeface="Times"/>
              </a:rPr>
              <a:t>Research methods to detect multiple objects in image, video, and live feed to improve the model and device.</a:t>
            </a:r>
            <a:endParaRPr sz="1800">
              <a:latin typeface="Times"/>
              <a:ea typeface="Times"/>
              <a:cs typeface="Times"/>
              <a:sym typeface="Times"/>
            </a:endParaRPr>
          </a:p>
          <a:p>
            <a:pPr indent="0" lvl="0" marL="0" rtl="0" algn="l">
              <a:spcBef>
                <a:spcPts val="1600"/>
              </a:spcBef>
              <a:spcAft>
                <a:spcPts val="1600"/>
              </a:spcAft>
              <a:buNone/>
            </a:pPr>
            <a:r>
              <a:t/>
            </a:r>
            <a:endParaRPr sz="1800">
              <a:latin typeface="Times"/>
              <a:ea typeface="Times"/>
              <a:cs typeface="Times"/>
              <a:sym typeface="Times"/>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9" name="Shape 219"/>
        <p:cNvGrpSpPr/>
        <p:nvPr/>
      </p:nvGrpSpPr>
      <p:grpSpPr>
        <a:xfrm>
          <a:off x="0" y="0"/>
          <a:ext cx="0" cy="0"/>
          <a:chOff x="0" y="0"/>
          <a:chExt cx="0" cy="0"/>
        </a:xfrm>
      </p:grpSpPr>
      <p:sp>
        <p:nvSpPr>
          <p:cNvPr id="220" name="Google Shape;220;p27"/>
          <p:cNvSpPr txBox="1"/>
          <p:nvPr>
            <p:ph type="title"/>
          </p:nvPr>
        </p:nvSpPr>
        <p:spPr>
          <a:xfrm>
            <a:off x="1297500" y="393750"/>
            <a:ext cx="7038900" cy="545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zh-CN">
                <a:latin typeface="Times"/>
                <a:ea typeface="Times"/>
                <a:cs typeface="Times"/>
                <a:sym typeface="Times"/>
              </a:rPr>
              <a:t>Timeline for the Project</a:t>
            </a:r>
            <a:endParaRPr>
              <a:latin typeface="Times"/>
              <a:ea typeface="Times"/>
              <a:cs typeface="Times"/>
              <a:sym typeface="Times"/>
            </a:endParaRPr>
          </a:p>
        </p:txBody>
      </p:sp>
      <p:graphicFrame>
        <p:nvGraphicFramePr>
          <p:cNvPr id="221" name="Google Shape;221;p27"/>
          <p:cNvGraphicFramePr/>
          <p:nvPr/>
        </p:nvGraphicFramePr>
        <p:xfrm>
          <a:off x="1122150" y="1231575"/>
          <a:ext cx="3000000" cy="3000000"/>
        </p:xfrm>
        <a:graphic>
          <a:graphicData uri="http://schemas.openxmlformats.org/drawingml/2006/table">
            <a:tbl>
              <a:tblPr>
                <a:noFill/>
                <a:tableStyleId>{2246FD80-7058-471D-82AF-16A1F9A815E9}</a:tableStyleId>
              </a:tblPr>
              <a:tblGrid>
                <a:gridCol w="1003200"/>
                <a:gridCol w="4478725"/>
                <a:gridCol w="2079325"/>
              </a:tblGrid>
              <a:tr h="403075">
                <a:tc>
                  <a:txBody>
                    <a:bodyPr/>
                    <a:lstStyle/>
                    <a:p>
                      <a:pPr indent="0" lvl="0" marL="0" rtl="0" algn="ctr">
                        <a:lnSpc>
                          <a:spcPct val="100000"/>
                        </a:lnSpc>
                        <a:spcBef>
                          <a:spcPts val="0"/>
                        </a:spcBef>
                        <a:spcAft>
                          <a:spcPts val="0"/>
                        </a:spcAft>
                        <a:buNone/>
                      </a:pPr>
                      <a:r>
                        <a:rPr b="1" lang="zh-CN" sz="1800">
                          <a:solidFill>
                            <a:schemeClr val="lt1"/>
                          </a:solidFill>
                          <a:latin typeface="Times"/>
                          <a:ea typeface="Times"/>
                          <a:cs typeface="Times"/>
                          <a:sym typeface="Times"/>
                        </a:rPr>
                        <a:t>Dates</a:t>
                      </a:r>
                      <a:endParaRPr b="1" sz="1800">
                        <a:solidFill>
                          <a:schemeClr val="lt1"/>
                        </a:solidFill>
                        <a:latin typeface="Times"/>
                        <a:ea typeface="Times"/>
                        <a:cs typeface="Times"/>
                        <a:sym typeface="Times"/>
                      </a:endParaRPr>
                    </a:p>
                  </a:txBody>
                  <a:tcPr marT="36000" marB="0" marR="0" marL="72000">
                    <a:lnR cap="flat" cmpd="sng" w="9525">
                      <a:solidFill>
                        <a:srgbClr val="9E9E9E"/>
                      </a:solidFill>
                      <a:prstDash val="solid"/>
                      <a:round/>
                      <a:headEnd len="sm" w="sm" type="none"/>
                      <a:tailEnd len="sm" w="sm" type="none"/>
                    </a:lnR>
                  </a:tcPr>
                </a:tc>
                <a:tc>
                  <a:txBody>
                    <a:bodyPr/>
                    <a:lstStyle/>
                    <a:p>
                      <a:pPr indent="0" lvl="0" marL="0" rtl="0" algn="ctr">
                        <a:lnSpc>
                          <a:spcPct val="100000"/>
                        </a:lnSpc>
                        <a:spcBef>
                          <a:spcPts val="0"/>
                        </a:spcBef>
                        <a:spcAft>
                          <a:spcPts val="0"/>
                        </a:spcAft>
                        <a:buNone/>
                      </a:pPr>
                      <a:r>
                        <a:rPr b="1" lang="zh-CN" sz="1800">
                          <a:solidFill>
                            <a:schemeClr val="lt1"/>
                          </a:solidFill>
                          <a:latin typeface="Times"/>
                          <a:ea typeface="Times"/>
                          <a:cs typeface="Times"/>
                          <a:sym typeface="Times"/>
                        </a:rPr>
                        <a:t>Milestones</a:t>
                      </a:r>
                      <a:endParaRPr b="1" sz="1800">
                        <a:solidFill>
                          <a:schemeClr val="lt1"/>
                        </a:solidFill>
                        <a:latin typeface="Times"/>
                        <a:ea typeface="Times"/>
                        <a:cs typeface="Times"/>
                        <a:sym typeface="Times"/>
                      </a:endParaRPr>
                    </a:p>
                  </a:txBody>
                  <a:tcPr marT="36000" marB="0" marR="0" marL="720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b="1" lang="zh-CN" sz="1800">
                          <a:solidFill>
                            <a:schemeClr val="lt1"/>
                          </a:solidFill>
                          <a:latin typeface="Times"/>
                          <a:ea typeface="Times"/>
                          <a:cs typeface="Times"/>
                          <a:sym typeface="Times"/>
                        </a:rPr>
                        <a:t>Tasks</a:t>
                      </a:r>
                      <a:endParaRPr b="1" sz="1800">
                        <a:solidFill>
                          <a:schemeClr val="lt1"/>
                        </a:solidFill>
                        <a:latin typeface="Times"/>
                        <a:ea typeface="Times"/>
                        <a:cs typeface="Times"/>
                        <a:sym typeface="Times"/>
                      </a:endParaRPr>
                    </a:p>
                  </a:txBody>
                  <a:tcPr marT="36000" marB="0" marR="0" marL="720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638900">
                <a:tc>
                  <a:txBody>
                    <a:bodyPr/>
                    <a:lstStyle/>
                    <a:p>
                      <a:pPr indent="0" lvl="0" marL="0" rtl="0" algn="l">
                        <a:lnSpc>
                          <a:spcPct val="100000"/>
                        </a:lnSpc>
                        <a:spcBef>
                          <a:spcPts val="0"/>
                        </a:spcBef>
                        <a:spcAft>
                          <a:spcPts val="0"/>
                        </a:spcAft>
                        <a:buNone/>
                      </a:pPr>
                      <a:r>
                        <a:rPr lang="zh-CN">
                          <a:solidFill>
                            <a:schemeClr val="lt1"/>
                          </a:solidFill>
                          <a:latin typeface="Times"/>
                          <a:ea typeface="Times"/>
                          <a:cs typeface="Times"/>
                          <a:sym typeface="Times"/>
                        </a:rPr>
                        <a:t>Dec 02 2019 - </a:t>
                      </a:r>
                      <a:endParaRPr>
                        <a:solidFill>
                          <a:schemeClr val="lt1"/>
                        </a:solidFill>
                        <a:latin typeface="Times"/>
                        <a:ea typeface="Times"/>
                        <a:cs typeface="Times"/>
                        <a:sym typeface="Times"/>
                      </a:endParaRPr>
                    </a:p>
                    <a:p>
                      <a:pPr indent="0" lvl="0" marL="0" rtl="0" algn="l">
                        <a:lnSpc>
                          <a:spcPct val="100000"/>
                        </a:lnSpc>
                        <a:spcBef>
                          <a:spcPts val="0"/>
                        </a:spcBef>
                        <a:spcAft>
                          <a:spcPts val="0"/>
                        </a:spcAft>
                        <a:buNone/>
                      </a:pPr>
                      <a:r>
                        <a:rPr lang="zh-CN">
                          <a:solidFill>
                            <a:schemeClr val="lt1"/>
                          </a:solidFill>
                          <a:latin typeface="Times"/>
                          <a:ea typeface="Times"/>
                          <a:cs typeface="Times"/>
                          <a:sym typeface="Times"/>
                        </a:rPr>
                        <a:t>Dec 27 2019</a:t>
                      </a:r>
                      <a:endParaRPr>
                        <a:solidFill>
                          <a:schemeClr val="lt1"/>
                        </a:solidFill>
                        <a:latin typeface="Times"/>
                        <a:ea typeface="Times"/>
                        <a:cs typeface="Times"/>
                        <a:sym typeface="Times"/>
                      </a:endParaRPr>
                    </a:p>
                  </a:txBody>
                  <a:tcPr marT="36000" marB="0" marR="0" marL="72000">
                    <a:lnR cap="flat" cmpd="sng" w="9525">
                      <a:solidFill>
                        <a:srgbClr val="9E9E9E"/>
                      </a:solidFill>
                      <a:prstDash val="solid"/>
                      <a:round/>
                      <a:headEnd len="sm" w="sm" type="none"/>
                      <a:tailEnd len="sm" w="sm" type="none"/>
                    </a:lnR>
                  </a:tcPr>
                </a:tc>
                <a:tc>
                  <a:txBody>
                    <a:bodyPr/>
                    <a:lstStyle/>
                    <a:p>
                      <a:pPr indent="0" lvl="0" marL="72000" rtl="0" algn="l">
                        <a:lnSpc>
                          <a:spcPct val="100000"/>
                        </a:lnSpc>
                        <a:spcBef>
                          <a:spcPts val="0"/>
                        </a:spcBef>
                        <a:spcAft>
                          <a:spcPts val="0"/>
                        </a:spcAft>
                        <a:buNone/>
                      </a:pPr>
                      <a:r>
                        <a:rPr lang="zh-CN" sz="1800">
                          <a:solidFill>
                            <a:schemeClr val="lt1"/>
                          </a:solidFill>
                          <a:latin typeface="Times"/>
                          <a:ea typeface="Times"/>
                          <a:cs typeface="Times"/>
                          <a:sym typeface="Times"/>
                        </a:rPr>
                        <a:t>Create a program that detects objects in driving video data</a:t>
                      </a:r>
                      <a:endParaRPr>
                        <a:latin typeface="Times"/>
                        <a:ea typeface="Times"/>
                        <a:cs typeface="Times"/>
                        <a:sym typeface="Times"/>
                      </a:endParaRPr>
                    </a:p>
                  </a:txBody>
                  <a:tcPr marT="36000" marB="0" marR="0" marL="720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72000" rtl="0" algn="l">
                        <a:lnSpc>
                          <a:spcPct val="100000"/>
                        </a:lnSpc>
                        <a:spcBef>
                          <a:spcPts val="0"/>
                        </a:spcBef>
                        <a:spcAft>
                          <a:spcPts val="0"/>
                        </a:spcAft>
                        <a:buNone/>
                      </a:pPr>
                      <a:r>
                        <a:rPr lang="zh-CN" sz="1800">
                          <a:solidFill>
                            <a:schemeClr val="lt1"/>
                          </a:solidFill>
                          <a:latin typeface="Times"/>
                          <a:ea typeface="Times"/>
                          <a:cs typeface="Times"/>
                          <a:sym typeface="Times"/>
                        </a:rPr>
                        <a:t>1,2,3,4,5</a:t>
                      </a:r>
                      <a:endParaRPr sz="1800">
                        <a:solidFill>
                          <a:schemeClr val="lt1"/>
                        </a:solidFill>
                        <a:latin typeface="Times"/>
                        <a:ea typeface="Times"/>
                        <a:cs typeface="Times"/>
                        <a:sym typeface="Times"/>
                      </a:endParaRPr>
                    </a:p>
                  </a:txBody>
                  <a:tcPr marT="36000" marB="0" marR="0" marL="720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638900">
                <a:tc>
                  <a:txBody>
                    <a:bodyPr/>
                    <a:lstStyle/>
                    <a:p>
                      <a:pPr indent="0" lvl="0" marL="0" rtl="0" algn="l">
                        <a:lnSpc>
                          <a:spcPct val="100000"/>
                        </a:lnSpc>
                        <a:spcBef>
                          <a:spcPts val="0"/>
                        </a:spcBef>
                        <a:spcAft>
                          <a:spcPts val="0"/>
                        </a:spcAft>
                        <a:buNone/>
                      </a:pPr>
                      <a:r>
                        <a:rPr lang="zh-CN">
                          <a:solidFill>
                            <a:schemeClr val="lt1"/>
                          </a:solidFill>
                          <a:latin typeface="Times"/>
                          <a:ea typeface="Times"/>
                          <a:cs typeface="Times"/>
                          <a:sym typeface="Times"/>
                        </a:rPr>
                        <a:t>Dec 30 2019 - </a:t>
                      </a:r>
                      <a:endParaRPr>
                        <a:solidFill>
                          <a:schemeClr val="lt1"/>
                        </a:solidFill>
                        <a:latin typeface="Times"/>
                        <a:ea typeface="Times"/>
                        <a:cs typeface="Times"/>
                        <a:sym typeface="Times"/>
                      </a:endParaRPr>
                    </a:p>
                    <a:p>
                      <a:pPr indent="0" lvl="0" marL="0" rtl="0" algn="l">
                        <a:lnSpc>
                          <a:spcPct val="100000"/>
                        </a:lnSpc>
                        <a:spcBef>
                          <a:spcPts val="0"/>
                        </a:spcBef>
                        <a:spcAft>
                          <a:spcPts val="0"/>
                        </a:spcAft>
                        <a:buNone/>
                      </a:pPr>
                      <a:r>
                        <a:rPr lang="zh-CN">
                          <a:solidFill>
                            <a:schemeClr val="lt1"/>
                          </a:solidFill>
                          <a:latin typeface="Times"/>
                          <a:ea typeface="Times"/>
                          <a:cs typeface="Times"/>
                          <a:sym typeface="Times"/>
                        </a:rPr>
                        <a:t>Jan 10 2020</a:t>
                      </a:r>
                      <a:endParaRPr>
                        <a:solidFill>
                          <a:schemeClr val="lt1"/>
                        </a:solidFill>
                        <a:latin typeface="Times"/>
                        <a:ea typeface="Times"/>
                        <a:cs typeface="Times"/>
                        <a:sym typeface="Times"/>
                      </a:endParaRPr>
                    </a:p>
                  </a:txBody>
                  <a:tcPr marT="36000" marB="0" marR="0" marL="72000">
                    <a:lnR cap="flat" cmpd="sng" w="9525">
                      <a:solidFill>
                        <a:srgbClr val="9E9E9E"/>
                      </a:solidFill>
                      <a:prstDash val="solid"/>
                      <a:round/>
                      <a:headEnd len="sm" w="sm" type="none"/>
                      <a:tailEnd len="sm" w="sm" type="none"/>
                    </a:lnR>
                  </a:tcPr>
                </a:tc>
                <a:tc>
                  <a:txBody>
                    <a:bodyPr/>
                    <a:lstStyle/>
                    <a:p>
                      <a:pPr indent="0" lvl="0" marL="72000" rtl="0" algn="l">
                        <a:lnSpc>
                          <a:spcPct val="100000"/>
                        </a:lnSpc>
                        <a:spcBef>
                          <a:spcPts val="0"/>
                        </a:spcBef>
                        <a:spcAft>
                          <a:spcPts val="0"/>
                        </a:spcAft>
                        <a:buNone/>
                      </a:pPr>
                      <a:r>
                        <a:rPr lang="zh-CN" sz="1800">
                          <a:solidFill>
                            <a:schemeClr val="lt1"/>
                          </a:solidFill>
                          <a:latin typeface="Times"/>
                          <a:ea typeface="Times"/>
                          <a:cs typeface="Times"/>
                          <a:sym typeface="Times"/>
                        </a:rPr>
                        <a:t>Connect the program to the camera to read live feed data</a:t>
                      </a:r>
                      <a:endParaRPr>
                        <a:latin typeface="Times"/>
                        <a:ea typeface="Times"/>
                        <a:cs typeface="Times"/>
                        <a:sym typeface="Times"/>
                      </a:endParaRPr>
                    </a:p>
                  </a:txBody>
                  <a:tcPr marT="36000" marB="0" marR="0" marL="720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72000" rtl="0" algn="l">
                        <a:lnSpc>
                          <a:spcPct val="100000"/>
                        </a:lnSpc>
                        <a:spcBef>
                          <a:spcPts val="0"/>
                        </a:spcBef>
                        <a:spcAft>
                          <a:spcPts val="0"/>
                        </a:spcAft>
                        <a:buNone/>
                      </a:pPr>
                      <a:r>
                        <a:rPr lang="zh-CN" sz="1800">
                          <a:solidFill>
                            <a:schemeClr val="lt1"/>
                          </a:solidFill>
                          <a:latin typeface="Times"/>
                          <a:ea typeface="Times"/>
                          <a:cs typeface="Times"/>
                          <a:sym typeface="Times"/>
                        </a:rPr>
                        <a:t>6,7</a:t>
                      </a:r>
                      <a:endParaRPr sz="1800">
                        <a:solidFill>
                          <a:schemeClr val="lt1"/>
                        </a:solidFill>
                        <a:latin typeface="Times"/>
                        <a:ea typeface="Times"/>
                        <a:cs typeface="Times"/>
                        <a:sym typeface="Times"/>
                      </a:endParaRPr>
                    </a:p>
                  </a:txBody>
                  <a:tcPr marT="36000" marB="0" marR="0" marL="720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523100">
                <a:tc>
                  <a:txBody>
                    <a:bodyPr/>
                    <a:lstStyle/>
                    <a:p>
                      <a:pPr indent="0" lvl="0" marL="0" rtl="0" algn="l">
                        <a:lnSpc>
                          <a:spcPct val="100000"/>
                        </a:lnSpc>
                        <a:spcBef>
                          <a:spcPts val="0"/>
                        </a:spcBef>
                        <a:spcAft>
                          <a:spcPts val="0"/>
                        </a:spcAft>
                        <a:buNone/>
                      </a:pPr>
                      <a:r>
                        <a:rPr lang="zh-CN">
                          <a:solidFill>
                            <a:schemeClr val="lt1"/>
                          </a:solidFill>
                          <a:latin typeface="Times"/>
                          <a:ea typeface="Times"/>
                          <a:cs typeface="Times"/>
                          <a:sym typeface="Times"/>
                        </a:rPr>
                        <a:t>Jan 13 2020 - </a:t>
                      </a:r>
                      <a:endParaRPr>
                        <a:solidFill>
                          <a:schemeClr val="lt1"/>
                        </a:solidFill>
                        <a:latin typeface="Times"/>
                        <a:ea typeface="Times"/>
                        <a:cs typeface="Times"/>
                        <a:sym typeface="Times"/>
                      </a:endParaRPr>
                    </a:p>
                    <a:p>
                      <a:pPr indent="0" lvl="0" marL="0" rtl="0" algn="l">
                        <a:lnSpc>
                          <a:spcPct val="100000"/>
                        </a:lnSpc>
                        <a:spcBef>
                          <a:spcPts val="0"/>
                        </a:spcBef>
                        <a:spcAft>
                          <a:spcPts val="0"/>
                        </a:spcAft>
                        <a:buNone/>
                      </a:pPr>
                      <a:r>
                        <a:rPr lang="zh-CN">
                          <a:solidFill>
                            <a:schemeClr val="lt1"/>
                          </a:solidFill>
                          <a:latin typeface="Times"/>
                          <a:ea typeface="Times"/>
                          <a:cs typeface="Times"/>
                          <a:sym typeface="Times"/>
                        </a:rPr>
                        <a:t>Jan 24 2020</a:t>
                      </a:r>
                      <a:endParaRPr>
                        <a:solidFill>
                          <a:schemeClr val="lt1"/>
                        </a:solidFill>
                        <a:latin typeface="Times"/>
                        <a:ea typeface="Times"/>
                        <a:cs typeface="Times"/>
                        <a:sym typeface="Times"/>
                      </a:endParaRPr>
                    </a:p>
                  </a:txBody>
                  <a:tcPr marT="36000" marB="0" marR="0" marL="72000">
                    <a:lnR cap="flat" cmpd="sng" w="9525">
                      <a:solidFill>
                        <a:srgbClr val="9E9E9E"/>
                      </a:solidFill>
                      <a:prstDash val="solid"/>
                      <a:round/>
                      <a:headEnd len="sm" w="sm" type="none"/>
                      <a:tailEnd len="sm" w="sm" type="none"/>
                    </a:lnR>
                  </a:tcPr>
                </a:tc>
                <a:tc>
                  <a:txBody>
                    <a:bodyPr/>
                    <a:lstStyle/>
                    <a:p>
                      <a:pPr indent="0" lvl="0" marL="72000" rtl="0" algn="l">
                        <a:lnSpc>
                          <a:spcPct val="100000"/>
                        </a:lnSpc>
                        <a:spcBef>
                          <a:spcPts val="0"/>
                        </a:spcBef>
                        <a:spcAft>
                          <a:spcPts val="0"/>
                        </a:spcAft>
                        <a:buNone/>
                      </a:pPr>
                      <a:r>
                        <a:rPr lang="zh-CN" sz="1800">
                          <a:solidFill>
                            <a:schemeClr val="lt1"/>
                          </a:solidFill>
                          <a:latin typeface="Times"/>
                          <a:ea typeface="Times"/>
                          <a:cs typeface="Times"/>
                          <a:sym typeface="Times"/>
                        </a:rPr>
                        <a:t>Setup the program to be used with Raspberry Pi</a:t>
                      </a:r>
                      <a:endParaRPr>
                        <a:latin typeface="Times"/>
                        <a:ea typeface="Times"/>
                        <a:cs typeface="Times"/>
                        <a:sym typeface="Times"/>
                      </a:endParaRPr>
                    </a:p>
                  </a:txBody>
                  <a:tcPr marT="36000" marB="0" marR="0" marL="720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72000" rtl="0" algn="l">
                        <a:lnSpc>
                          <a:spcPct val="100000"/>
                        </a:lnSpc>
                        <a:spcBef>
                          <a:spcPts val="0"/>
                        </a:spcBef>
                        <a:spcAft>
                          <a:spcPts val="0"/>
                        </a:spcAft>
                        <a:buNone/>
                      </a:pPr>
                      <a:r>
                        <a:rPr lang="zh-CN" sz="1800">
                          <a:solidFill>
                            <a:schemeClr val="lt1"/>
                          </a:solidFill>
                          <a:latin typeface="Times"/>
                          <a:ea typeface="Times"/>
                          <a:cs typeface="Times"/>
                          <a:sym typeface="Times"/>
                        </a:rPr>
                        <a:t>8,9</a:t>
                      </a:r>
                      <a:endParaRPr sz="1800">
                        <a:solidFill>
                          <a:schemeClr val="lt1"/>
                        </a:solidFill>
                        <a:latin typeface="Times"/>
                        <a:ea typeface="Times"/>
                        <a:cs typeface="Times"/>
                        <a:sym typeface="Times"/>
                      </a:endParaRPr>
                    </a:p>
                  </a:txBody>
                  <a:tcPr marT="36000" marB="0" marR="0" marL="720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638900">
                <a:tc>
                  <a:txBody>
                    <a:bodyPr/>
                    <a:lstStyle/>
                    <a:p>
                      <a:pPr indent="0" lvl="0" marL="0" rtl="0" algn="l">
                        <a:lnSpc>
                          <a:spcPct val="100000"/>
                        </a:lnSpc>
                        <a:spcBef>
                          <a:spcPts val="0"/>
                        </a:spcBef>
                        <a:spcAft>
                          <a:spcPts val="0"/>
                        </a:spcAft>
                        <a:buNone/>
                      </a:pPr>
                      <a:r>
                        <a:rPr lang="zh-CN">
                          <a:solidFill>
                            <a:schemeClr val="lt1"/>
                          </a:solidFill>
                          <a:latin typeface="Times"/>
                          <a:ea typeface="Times"/>
                          <a:cs typeface="Times"/>
                          <a:sym typeface="Times"/>
                        </a:rPr>
                        <a:t>Jan 27 2020 -</a:t>
                      </a:r>
                      <a:endParaRPr>
                        <a:solidFill>
                          <a:schemeClr val="lt1"/>
                        </a:solidFill>
                        <a:latin typeface="Times"/>
                        <a:ea typeface="Times"/>
                        <a:cs typeface="Times"/>
                        <a:sym typeface="Times"/>
                      </a:endParaRPr>
                    </a:p>
                    <a:p>
                      <a:pPr indent="0" lvl="0" marL="0" rtl="0" algn="l">
                        <a:lnSpc>
                          <a:spcPct val="100000"/>
                        </a:lnSpc>
                        <a:spcBef>
                          <a:spcPts val="0"/>
                        </a:spcBef>
                        <a:spcAft>
                          <a:spcPts val="0"/>
                        </a:spcAft>
                        <a:buNone/>
                      </a:pPr>
                      <a:r>
                        <a:rPr lang="zh-CN">
                          <a:solidFill>
                            <a:schemeClr val="lt1"/>
                          </a:solidFill>
                          <a:latin typeface="Times"/>
                          <a:ea typeface="Times"/>
                          <a:cs typeface="Times"/>
                          <a:sym typeface="Times"/>
                        </a:rPr>
                        <a:t>Feb 14 2020</a:t>
                      </a:r>
                      <a:endParaRPr>
                        <a:solidFill>
                          <a:schemeClr val="lt1"/>
                        </a:solidFill>
                        <a:latin typeface="Times"/>
                        <a:ea typeface="Times"/>
                        <a:cs typeface="Times"/>
                        <a:sym typeface="Times"/>
                      </a:endParaRPr>
                    </a:p>
                  </a:txBody>
                  <a:tcPr marT="36000" marB="0" marR="0" marL="72000">
                    <a:lnR cap="flat" cmpd="sng" w="9525">
                      <a:solidFill>
                        <a:srgbClr val="9E9E9E"/>
                      </a:solidFill>
                      <a:prstDash val="solid"/>
                      <a:round/>
                      <a:headEnd len="sm" w="sm" type="none"/>
                      <a:tailEnd len="sm" w="sm" type="none"/>
                    </a:lnR>
                  </a:tcPr>
                </a:tc>
                <a:tc>
                  <a:txBody>
                    <a:bodyPr/>
                    <a:lstStyle/>
                    <a:p>
                      <a:pPr indent="0" lvl="0" marL="72000" rtl="0" algn="l">
                        <a:lnSpc>
                          <a:spcPct val="100000"/>
                        </a:lnSpc>
                        <a:spcBef>
                          <a:spcPts val="0"/>
                        </a:spcBef>
                        <a:spcAft>
                          <a:spcPts val="0"/>
                        </a:spcAft>
                        <a:buNone/>
                      </a:pPr>
                      <a:r>
                        <a:rPr lang="zh-CN" sz="1800">
                          <a:solidFill>
                            <a:schemeClr val="lt1"/>
                          </a:solidFill>
                          <a:latin typeface="Times"/>
                          <a:ea typeface="Times"/>
                          <a:cs typeface="Times"/>
                          <a:sym typeface="Times"/>
                        </a:rPr>
                        <a:t>Create an alert interface and program that triggers when objects are detected</a:t>
                      </a:r>
                      <a:endParaRPr>
                        <a:latin typeface="Times"/>
                        <a:ea typeface="Times"/>
                        <a:cs typeface="Times"/>
                        <a:sym typeface="Times"/>
                      </a:endParaRPr>
                    </a:p>
                  </a:txBody>
                  <a:tcPr marT="36000" marB="0" marR="0" marL="720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72000" rtl="0" algn="l">
                        <a:lnSpc>
                          <a:spcPct val="100000"/>
                        </a:lnSpc>
                        <a:spcBef>
                          <a:spcPts val="0"/>
                        </a:spcBef>
                        <a:spcAft>
                          <a:spcPts val="0"/>
                        </a:spcAft>
                        <a:buNone/>
                      </a:pPr>
                      <a:r>
                        <a:rPr lang="zh-CN" sz="1800">
                          <a:solidFill>
                            <a:schemeClr val="lt1"/>
                          </a:solidFill>
                          <a:latin typeface="Times"/>
                          <a:ea typeface="Times"/>
                          <a:cs typeface="Times"/>
                          <a:sym typeface="Times"/>
                        </a:rPr>
                        <a:t>10,11</a:t>
                      </a:r>
                      <a:endParaRPr sz="1800">
                        <a:solidFill>
                          <a:schemeClr val="lt1"/>
                        </a:solidFill>
                        <a:latin typeface="Times"/>
                        <a:ea typeface="Times"/>
                        <a:cs typeface="Times"/>
                        <a:sym typeface="Times"/>
                      </a:endParaRPr>
                    </a:p>
                  </a:txBody>
                  <a:tcPr marT="36000" marB="0" marR="0" marL="720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523100">
                <a:tc>
                  <a:txBody>
                    <a:bodyPr/>
                    <a:lstStyle/>
                    <a:p>
                      <a:pPr indent="0" lvl="0" marL="0" rtl="0" algn="l">
                        <a:lnSpc>
                          <a:spcPct val="100000"/>
                        </a:lnSpc>
                        <a:spcBef>
                          <a:spcPts val="0"/>
                        </a:spcBef>
                        <a:spcAft>
                          <a:spcPts val="0"/>
                        </a:spcAft>
                        <a:buNone/>
                      </a:pPr>
                      <a:r>
                        <a:rPr lang="zh-CN">
                          <a:solidFill>
                            <a:schemeClr val="lt1"/>
                          </a:solidFill>
                          <a:latin typeface="Times"/>
                          <a:ea typeface="Times"/>
                          <a:cs typeface="Times"/>
                          <a:sym typeface="Times"/>
                        </a:rPr>
                        <a:t>Feb 17 2020 - </a:t>
                      </a:r>
                      <a:endParaRPr>
                        <a:solidFill>
                          <a:schemeClr val="lt1"/>
                        </a:solidFill>
                        <a:latin typeface="Times"/>
                        <a:ea typeface="Times"/>
                        <a:cs typeface="Times"/>
                        <a:sym typeface="Times"/>
                      </a:endParaRPr>
                    </a:p>
                    <a:p>
                      <a:pPr indent="0" lvl="0" marL="0" rtl="0" algn="l">
                        <a:lnSpc>
                          <a:spcPct val="100000"/>
                        </a:lnSpc>
                        <a:spcBef>
                          <a:spcPts val="0"/>
                        </a:spcBef>
                        <a:spcAft>
                          <a:spcPts val="0"/>
                        </a:spcAft>
                        <a:buNone/>
                      </a:pPr>
                      <a:r>
                        <a:rPr lang="zh-CN">
                          <a:solidFill>
                            <a:schemeClr val="lt1"/>
                          </a:solidFill>
                          <a:latin typeface="Times"/>
                          <a:ea typeface="Times"/>
                          <a:cs typeface="Times"/>
                          <a:sym typeface="Times"/>
                        </a:rPr>
                        <a:t>Mar 20 2020</a:t>
                      </a:r>
                      <a:endParaRPr>
                        <a:solidFill>
                          <a:schemeClr val="lt1"/>
                        </a:solidFill>
                        <a:latin typeface="Times"/>
                        <a:ea typeface="Times"/>
                        <a:cs typeface="Times"/>
                        <a:sym typeface="Times"/>
                      </a:endParaRPr>
                    </a:p>
                  </a:txBody>
                  <a:tcPr marT="36000" marB="0" marR="0" marL="72000">
                    <a:lnR cap="flat" cmpd="sng" w="9525">
                      <a:solidFill>
                        <a:srgbClr val="9E9E9E"/>
                      </a:solidFill>
                      <a:prstDash val="solid"/>
                      <a:round/>
                      <a:headEnd len="sm" w="sm" type="none"/>
                      <a:tailEnd len="sm" w="sm" type="none"/>
                    </a:lnR>
                  </a:tcPr>
                </a:tc>
                <a:tc>
                  <a:txBody>
                    <a:bodyPr/>
                    <a:lstStyle/>
                    <a:p>
                      <a:pPr indent="0" lvl="0" marL="72000" rtl="0" algn="l">
                        <a:lnSpc>
                          <a:spcPct val="100000"/>
                        </a:lnSpc>
                        <a:spcBef>
                          <a:spcPts val="0"/>
                        </a:spcBef>
                        <a:spcAft>
                          <a:spcPts val="0"/>
                        </a:spcAft>
                        <a:buNone/>
                      </a:pPr>
                      <a:r>
                        <a:rPr lang="zh-CN" sz="1800">
                          <a:solidFill>
                            <a:schemeClr val="lt1"/>
                          </a:solidFill>
                          <a:latin typeface="Times"/>
                          <a:ea typeface="Times"/>
                          <a:cs typeface="Times"/>
                          <a:sym typeface="Times"/>
                        </a:rPr>
                        <a:t>Implement more desired features</a:t>
                      </a:r>
                      <a:endParaRPr>
                        <a:latin typeface="Times"/>
                        <a:ea typeface="Times"/>
                        <a:cs typeface="Times"/>
                        <a:sym typeface="Times"/>
                      </a:endParaRPr>
                    </a:p>
                  </a:txBody>
                  <a:tcPr marT="36000" marB="0" marR="0" marL="720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72000" rtl="0" algn="l">
                        <a:lnSpc>
                          <a:spcPct val="100000"/>
                        </a:lnSpc>
                        <a:spcBef>
                          <a:spcPts val="0"/>
                        </a:spcBef>
                        <a:spcAft>
                          <a:spcPts val="0"/>
                        </a:spcAft>
                        <a:buNone/>
                      </a:pPr>
                      <a:r>
                        <a:rPr lang="zh-CN" sz="1800">
                          <a:solidFill>
                            <a:schemeClr val="lt1"/>
                          </a:solidFill>
                          <a:latin typeface="Times"/>
                          <a:ea typeface="Times"/>
                          <a:cs typeface="Times"/>
                          <a:sym typeface="Times"/>
                        </a:rPr>
                        <a:t>12</a:t>
                      </a:r>
                      <a:endParaRPr sz="1800">
                        <a:solidFill>
                          <a:schemeClr val="lt1"/>
                        </a:solidFill>
                        <a:latin typeface="Times"/>
                        <a:ea typeface="Times"/>
                        <a:cs typeface="Times"/>
                        <a:sym typeface="Times"/>
                      </a:endParaRPr>
                    </a:p>
                  </a:txBody>
                  <a:tcPr marT="36000" marB="0" marR="0" marL="720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5" name="Shape 225"/>
        <p:cNvGrpSpPr/>
        <p:nvPr/>
      </p:nvGrpSpPr>
      <p:grpSpPr>
        <a:xfrm>
          <a:off x="0" y="0"/>
          <a:ext cx="0" cy="0"/>
          <a:chOff x="0" y="0"/>
          <a:chExt cx="0" cy="0"/>
        </a:xfrm>
      </p:grpSpPr>
      <p:sp>
        <p:nvSpPr>
          <p:cNvPr id="226" name="Google Shape;226;p2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latin typeface="Times"/>
                <a:ea typeface="Times"/>
                <a:cs typeface="Times"/>
                <a:sym typeface="Times"/>
              </a:rPr>
              <a:t>Timeline </a:t>
            </a:r>
            <a:r>
              <a:rPr lang="zh-CN">
                <a:latin typeface="Times"/>
                <a:ea typeface="Times"/>
                <a:cs typeface="Times"/>
                <a:sym typeface="Times"/>
              </a:rPr>
              <a:t>and Milestone 1</a:t>
            </a:r>
            <a:endParaRPr>
              <a:latin typeface="Times"/>
              <a:ea typeface="Times"/>
              <a:cs typeface="Times"/>
              <a:sym typeface="Times"/>
            </a:endParaRPr>
          </a:p>
        </p:txBody>
      </p:sp>
      <p:sp>
        <p:nvSpPr>
          <p:cNvPr id="227" name="Google Shape;227;p28"/>
          <p:cNvSpPr txBox="1"/>
          <p:nvPr>
            <p:ph idx="1" type="body"/>
          </p:nvPr>
        </p:nvSpPr>
        <p:spPr>
          <a:xfrm>
            <a:off x="385775" y="1622750"/>
            <a:ext cx="8443800" cy="32898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Font typeface="Times"/>
              <a:buChar char="●"/>
            </a:pPr>
            <a:r>
              <a:rPr lang="zh-CN" sz="1600">
                <a:latin typeface="Times"/>
                <a:ea typeface="Times"/>
                <a:cs typeface="Times"/>
                <a:sym typeface="Times"/>
              </a:rPr>
              <a:t>MileStone 1:</a:t>
            </a:r>
            <a:endParaRPr sz="1600">
              <a:latin typeface="Times"/>
              <a:ea typeface="Times"/>
              <a:cs typeface="Times"/>
              <a:sym typeface="Times"/>
            </a:endParaRPr>
          </a:p>
          <a:p>
            <a:pPr indent="-330200" lvl="1" marL="914400" rtl="0" algn="l">
              <a:spcBef>
                <a:spcPts val="0"/>
              </a:spcBef>
              <a:spcAft>
                <a:spcPts val="0"/>
              </a:spcAft>
              <a:buSzPts val="1600"/>
              <a:buFont typeface="Times"/>
              <a:buChar char="○"/>
            </a:pPr>
            <a:r>
              <a:rPr lang="zh-CN" sz="1600">
                <a:latin typeface="Times"/>
                <a:ea typeface="Times"/>
                <a:cs typeface="Times"/>
                <a:sym typeface="Times"/>
              </a:rPr>
              <a:t>Create a program that detects speed limit in a video/live feed</a:t>
            </a:r>
            <a:endParaRPr sz="1600">
              <a:solidFill>
                <a:srgbClr val="24292E"/>
              </a:solidFill>
              <a:highlight>
                <a:schemeClr val="lt1"/>
              </a:highlight>
              <a:latin typeface="Times"/>
              <a:ea typeface="Times"/>
              <a:cs typeface="Times"/>
              <a:sym typeface="Times"/>
            </a:endParaRPr>
          </a:p>
          <a:p>
            <a:pPr indent="0" lvl="0" marL="457200" rtl="0" algn="l">
              <a:spcBef>
                <a:spcPts val="0"/>
              </a:spcBef>
              <a:spcAft>
                <a:spcPts val="0"/>
              </a:spcAft>
              <a:buNone/>
            </a:pPr>
            <a:r>
              <a:t/>
            </a:r>
            <a:endParaRPr sz="1600">
              <a:latin typeface="Times"/>
              <a:ea typeface="Times"/>
              <a:cs typeface="Times"/>
              <a:sym typeface="Times"/>
            </a:endParaRPr>
          </a:p>
          <a:p>
            <a:pPr indent="-330200" lvl="0" marL="457200" rtl="0" algn="l">
              <a:spcBef>
                <a:spcPts val="0"/>
              </a:spcBef>
              <a:spcAft>
                <a:spcPts val="0"/>
              </a:spcAft>
              <a:buSzPts val="1600"/>
              <a:buFont typeface="Times"/>
              <a:buChar char="●"/>
            </a:pPr>
            <a:r>
              <a:rPr lang="zh-CN" sz="1600">
                <a:latin typeface="Times"/>
                <a:ea typeface="Times"/>
                <a:cs typeface="Times"/>
                <a:sym typeface="Times"/>
              </a:rPr>
              <a:t>T</a:t>
            </a:r>
            <a:r>
              <a:rPr lang="zh-CN" sz="1600">
                <a:latin typeface="Times"/>
                <a:ea typeface="Times"/>
                <a:cs typeface="Times"/>
                <a:sym typeface="Times"/>
              </a:rPr>
              <a:t>ask:</a:t>
            </a:r>
            <a:endParaRPr sz="1600">
              <a:latin typeface="Times"/>
              <a:ea typeface="Times"/>
              <a:cs typeface="Times"/>
              <a:sym typeface="Times"/>
            </a:endParaRPr>
          </a:p>
          <a:p>
            <a:pPr indent="-330200" lvl="0" marL="914400" rtl="0" algn="l">
              <a:spcBef>
                <a:spcPts val="0"/>
              </a:spcBef>
              <a:spcAft>
                <a:spcPts val="0"/>
              </a:spcAft>
              <a:buSzPts val="1600"/>
              <a:buFont typeface="Times"/>
              <a:buAutoNum type="arabicPeriod"/>
            </a:pPr>
            <a:r>
              <a:rPr lang="zh-CN" sz="1600">
                <a:latin typeface="Times"/>
                <a:ea typeface="Times"/>
                <a:cs typeface="Times"/>
                <a:sym typeface="Times"/>
              </a:rPr>
              <a:t>Understand OpenCV and practice object detection using Python or web application</a:t>
            </a:r>
            <a:endParaRPr sz="1600">
              <a:latin typeface="Times"/>
              <a:ea typeface="Times"/>
              <a:cs typeface="Times"/>
              <a:sym typeface="Times"/>
            </a:endParaRPr>
          </a:p>
          <a:p>
            <a:pPr indent="-330200" lvl="0" marL="914400" rtl="0" algn="l">
              <a:spcBef>
                <a:spcPts val="0"/>
              </a:spcBef>
              <a:spcAft>
                <a:spcPts val="0"/>
              </a:spcAft>
              <a:buSzPts val="1600"/>
              <a:buFont typeface="Times"/>
              <a:buAutoNum type="arabicPeriod"/>
            </a:pPr>
            <a:r>
              <a:rPr lang="zh-CN" sz="1600">
                <a:latin typeface="Times"/>
                <a:ea typeface="Times"/>
                <a:cs typeface="Times"/>
                <a:sym typeface="Times"/>
              </a:rPr>
              <a:t>Research how to train a machine learning model to detect road objects</a:t>
            </a:r>
            <a:endParaRPr sz="1600">
              <a:latin typeface="Times"/>
              <a:ea typeface="Times"/>
              <a:cs typeface="Times"/>
              <a:sym typeface="Times"/>
            </a:endParaRPr>
          </a:p>
          <a:p>
            <a:pPr indent="-330200" lvl="0" marL="914400" rtl="0" algn="l">
              <a:spcBef>
                <a:spcPts val="0"/>
              </a:spcBef>
              <a:spcAft>
                <a:spcPts val="0"/>
              </a:spcAft>
              <a:buSzPts val="1600"/>
              <a:buFont typeface="Times"/>
              <a:buAutoNum type="arabicPeriod"/>
            </a:pPr>
            <a:r>
              <a:rPr lang="zh-CN" sz="1600">
                <a:latin typeface="Times"/>
                <a:ea typeface="Times"/>
                <a:cs typeface="Times"/>
                <a:sym typeface="Times"/>
              </a:rPr>
              <a:t>Research methods to detect multiple objects in image, video, and live feed</a:t>
            </a:r>
            <a:endParaRPr sz="1600">
              <a:latin typeface="Times"/>
              <a:ea typeface="Times"/>
              <a:cs typeface="Times"/>
              <a:sym typeface="Times"/>
            </a:endParaRPr>
          </a:p>
          <a:p>
            <a:pPr indent="-330200" lvl="0" marL="914400" rtl="0" algn="l">
              <a:spcBef>
                <a:spcPts val="0"/>
              </a:spcBef>
              <a:spcAft>
                <a:spcPts val="0"/>
              </a:spcAft>
              <a:buSzPts val="1600"/>
              <a:buFont typeface="Times"/>
              <a:buAutoNum type="arabicPeriod"/>
            </a:pPr>
            <a:r>
              <a:rPr lang="zh-CN" sz="1600">
                <a:latin typeface="Times"/>
                <a:ea typeface="Times"/>
                <a:cs typeface="Times"/>
                <a:sym typeface="Times"/>
              </a:rPr>
              <a:t>Write the neural network code to be used to learn and recognize dangerous car conditions</a:t>
            </a:r>
            <a:endParaRPr sz="1600">
              <a:latin typeface="Times"/>
              <a:ea typeface="Times"/>
              <a:cs typeface="Times"/>
              <a:sym typeface="Times"/>
            </a:endParaRPr>
          </a:p>
          <a:p>
            <a:pPr indent="-330200" lvl="0" marL="914400" rtl="0" algn="l">
              <a:spcBef>
                <a:spcPts val="0"/>
              </a:spcBef>
              <a:spcAft>
                <a:spcPts val="0"/>
              </a:spcAft>
              <a:buSzPts val="1600"/>
              <a:buFont typeface="Times"/>
              <a:buAutoNum type="arabicPeriod"/>
            </a:pPr>
            <a:r>
              <a:rPr lang="zh-CN" sz="1600">
                <a:latin typeface="Times"/>
                <a:ea typeface="Times"/>
                <a:cs typeface="Times"/>
                <a:sym typeface="Times"/>
              </a:rPr>
              <a:t>Train the neural network with training and validation sets of dangerous objects</a:t>
            </a:r>
            <a:endParaRPr sz="1600">
              <a:latin typeface="Times"/>
              <a:ea typeface="Times"/>
              <a:cs typeface="Times"/>
              <a:sym typeface="Times"/>
            </a:endParaRPr>
          </a:p>
          <a:p>
            <a:pPr indent="0" lvl="0" marL="914400" rtl="0" algn="l">
              <a:spcBef>
                <a:spcPts val="0"/>
              </a:spcBef>
              <a:spcAft>
                <a:spcPts val="0"/>
              </a:spcAft>
              <a:buNone/>
            </a:pPr>
            <a:r>
              <a:t/>
            </a:r>
            <a:endParaRPr sz="1600">
              <a:latin typeface="Times"/>
              <a:ea typeface="Times"/>
              <a:cs typeface="Times"/>
              <a:sym typeface="Times"/>
            </a:endParaRPr>
          </a:p>
          <a:p>
            <a:pPr indent="0" lvl="0" marL="0" rtl="0" algn="l">
              <a:spcBef>
                <a:spcPts val="0"/>
              </a:spcBef>
              <a:spcAft>
                <a:spcPts val="1600"/>
              </a:spcAft>
              <a:buNone/>
            </a:pPr>
            <a:r>
              <a:t/>
            </a:r>
            <a:endParaRPr sz="1600">
              <a:latin typeface="Times"/>
              <a:ea typeface="Times"/>
              <a:cs typeface="Times"/>
              <a:sym typeface="Times"/>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1" name="Shape 231"/>
        <p:cNvGrpSpPr/>
        <p:nvPr/>
      </p:nvGrpSpPr>
      <p:grpSpPr>
        <a:xfrm>
          <a:off x="0" y="0"/>
          <a:ext cx="0" cy="0"/>
          <a:chOff x="0" y="0"/>
          <a:chExt cx="0" cy="0"/>
        </a:xfrm>
      </p:grpSpPr>
      <p:sp>
        <p:nvSpPr>
          <p:cNvPr id="232" name="Google Shape;232;p2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latin typeface="Times"/>
                <a:ea typeface="Times"/>
                <a:cs typeface="Times"/>
                <a:sym typeface="Times"/>
              </a:rPr>
              <a:t>Timeline and Milestone 2</a:t>
            </a:r>
            <a:endParaRPr>
              <a:latin typeface="Times"/>
              <a:ea typeface="Times"/>
              <a:cs typeface="Times"/>
              <a:sym typeface="Times"/>
            </a:endParaRPr>
          </a:p>
        </p:txBody>
      </p:sp>
      <p:sp>
        <p:nvSpPr>
          <p:cNvPr id="233" name="Google Shape;233;p29"/>
          <p:cNvSpPr txBox="1"/>
          <p:nvPr>
            <p:ph idx="1" type="body"/>
          </p:nvPr>
        </p:nvSpPr>
        <p:spPr>
          <a:xfrm>
            <a:off x="1303800" y="1897100"/>
            <a:ext cx="7030500" cy="2541600"/>
          </a:xfrm>
          <a:prstGeom prst="rect">
            <a:avLst/>
          </a:prstGeom>
        </p:spPr>
        <p:txBody>
          <a:bodyPr anchorCtr="0" anchor="t" bIns="91425" lIns="91425" spcFirstLastPara="1" rIns="91425" wrap="square" tIns="91425">
            <a:noAutofit/>
          </a:bodyPr>
          <a:lstStyle/>
          <a:p>
            <a:pPr indent="-342900" lvl="0" marL="457200" rtl="0" algn="l">
              <a:lnSpc>
                <a:spcPct val="100000"/>
              </a:lnSpc>
              <a:spcBef>
                <a:spcPts val="0"/>
              </a:spcBef>
              <a:spcAft>
                <a:spcPts val="0"/>
              </a:spcAft>
              <a:buSzPts val="1800"/>
              <a:buFont typeface="Times"/>
              <a:buChar char="●"/>
            </a:pPr>
            <a:r>
              <a:rPr lang="zh-CN" sz="1800">
                <a:latin typeface="Times"/>
                <a:ea typeface="Times"/>
                <a:cs typeface="Times"/>
                <a:sym typeface="Times"/>
              </a:rPr>
              <a:t>MileStone 2:</a:t>
            </a:r>
            <a:endParaRPr sz="1800">
              <a:latin typeface="Times"/>
              <a:ea typeface="Times"/>
              <a:cs typeface="Times"/>
              <a:sym typeface="Times"/>
            </a:endParaRPr>
          </a:p>
          <a:p>
            <a:pPr indent="-342900" lvl="1" marL="914400" rtl="0" algn="l">
              <a:lnSpc>
                <a:spcPct val="100000"/>
              </a:lnSpc>
              <a:spcBef>
                <a:spcPts val="0"/>
              </a:spcBef>
              <a:spcAft>
                <a:spcPts val="0"/>
              </a:spcAft>
              <a:buSzPts val="1800"/>
              <a:buFont typeface="Times"/>
              <a:buChar char="○"/>
            </a:pPr>
            <a:r>
              <a:rPr lang="zh-CN" sz="1800">
                <a:latin typeface="Times"/>
                <a:ea typeface="Times"/>
                <a:cs typeface="Times"/>
                <a:sym typeface="Times"/>
              </a:rPr>
              <a:t>Connect the program to the camera to read live feed data</a:t>
            </a:r>
            <a:endParaRPr sz="1800">
              <a:latin typeface="Times"/>
              <a:ea typeface="Times"/>
              <a:cs typeface="Times"/>
              <a:sym typeface="Times"/>
            </a:endParaRPr>
          </a:p>
          <a:p>
            <a:pPr indent="0" lvl="0" marL="0" rtl="0" algn="l">
              <a:lnSpc>
                <a:spcPct val="100000"/>
              </a:lnSpc>
              <a:spcBef>
                <a:spcPts val="0"/>
              </a:spcBef>
              <a:spcAft>
                <a:spcPts val="0"/>
              </a:spcAft>
              <a:buNone/>
            </a:pPr>
            <a:r>
              <a:t/>
            </a:r>
            <a:endParaRPr sz="1800">
              <a:latin typeface="Times"/>
              <a:ea typeface="Times"/>
              <a:cs typeface="Times"/>
              <a:sym typeface="Times"/>
            </a:endParaRPr>
          </a:p>
          <a:p>
            <a:pPr indent="-342900" lvl="0" marL="457200" marR="0" rtl="0" algn="l">
              <a:lnSpc>
                <a:spcPct val="100000"/>
              </a:lnSpc>
              <a:spcBef>
                <a:spcPts val="0"/>
              </a:spcBef>
              <a:spcAft>
                <a:spcPts val="0"/>
              </a:spcAft>
              <a:buSzPts val="1800"/>
              <a:buFont typeface="Times"/>
              <a:buChar char="●"/>
            </a:pPr>
            <a:r>
              <a:rPr lang="zh-CN" sz="1800">
                <a:latin typeface="Times"/>
                <a:ea typeface="Times"/>
                <a:cs typeface="Times"/>
                <a:sym typeface="Times"/>
              </a:rPr>
              <a:t>Task:</a:t>
            </a:r>
            <a:endParaRPr sz="1800">
              <a:latin typeface="Times"/>
              <a:ea typeface="Times"/>
              <a:cs typeface="Times"/>
              <a:sym typeface="Times"/>
            </a:endParaRPr>
          </a:p>
          <a:p>
            <a:pPr indent="0" lvl="0" marL="0" marR="0" rtl="0" algn="l">
              <a:lnSpc>
                <a:spcPct val="100000"/>
              </a:lnSpc>
              <a:spcBef>
                <a:spcPts val="0"/>
              </a:spcBef>
              <a:spcAft>
                <a:spcPts val="0"/>
              </a:spcAft>
              <a:buNone/>
            </a:pPr>
            <a:r>
              <a:rPr lang="zh-CN" sz="1800">
                <a:latin typeface="Times"/>
                <a:ea typeface="Times"/>
                <a:cs typeface="Times"/>
                <a:sym typeface="Times"/>
              </a:rPr>
              <a:t>  	6.	Set up a camera to be connected to live feed driving data</a:t>
            </a:r>
            <a:endParaRPr sz="1800">
              <a:latin typeface="Times"/>
              <a:ea typeface="Times"/>
              <a:cs typeface="Times"/>
              <a:sym typeface="Times"/>
            </a:endParaRPr>
          </a:p>
          <a:p>
            <a:pPr indent="0" lvl="0" marL="0" marR="0" rtl="0" algn="l">
              <a:lnSpc>
                <a:spcPct val="100000"/>
              </a:lnSpc>
              <a:spcBef>
                <a:spcPts val="0"/>
              </a:spcBef>
              <a:spcAft>
                <a:spcPts val="0"/>
              </a:spcAft>
              <a:buNone/>
            </a:pPr>
            <a:r>
              <a:rPr lang="zh-CN" sz="1800">
                <a:latin typeface="Times"/>
                <a:ea typeface="Times"/>
                <a:cs typeface="Times"/>
                <a:sym typeface="Times"/>
              </a:rPr>
              <a:t>  	7.	Write a program to detect objects as they move in the camera			</a:t>
            </a:r>
            <a:endParaRPr sz="1800">
              <a:latin typeface="Times"/>
              <a:ea typeface="Times"/>
              <a:cs typeface="Times"/>
              <a:sym typeface="Times"/>
            </a:endParaRPr>
          </a:p>
          <a:p>
            <a:pPr indent="0" lvl="0" marL="0" marR="0" rtl="0" algn="l">
              <a:lnSpc>
                <a:spcPct val="100000"/>
              </a:lnSpc>
              <a:spcBef>
                <a:spcPts val="0"/>
              </a:spcBef>
              <a:spcAft>
                <a:spcPts val="0"/>
              </a:spcAft>
              <a:buNone/>
            </a:pPr>
            <a:r>
              <a:t/>
            </a:r>
            <a:endParaRPr sz="1800">
              <a:latin typeface="Times"/>
              <a:ea typeface="Times"/>
              <a:cs typeface="Times"/>
              <a:sym typeface="Times"/>
            </a:endParaRPr>
          </a:p>
          <a:p>
            <a:pPr indent="0" lvl="0" marL="0" marR="0" rtl="0" algn="l">
              <a:lnSpc>
                <a:spcPct val="100000"/>
              </a:lnSpc>
              <a:spcBef>
                <a:spcPts val="0"/>
              </a:spcBef>
              <a:spcAft>
                <a:spcPts val="0"/>
              </a:spcAft>
              <a:buNone/>
            </a:pPr>
            <a:r>
              <a:t/>
            </a:r>
            <a:endParaRPr sz="1800">
              <a:solidFill>
                <a:srgbClr val="24292E"/>
              </a:solidFill>
              <a:highlight>
                <a:srgbClr val="FFFFFF"/>
              </a:highlight>
              <a:latin typeface="Times"/>
              <a:ea typeface="Times"/>
              <a:cs typeface="Times"/>
              <a:sym typeface="Times"/>
            </a:endParaRPr>
          </a:p>
          <a:p>
            <a:pPr indent="0" lvl="0" marL="914400" rtl="0" algn="l">
              <a:spcBef>
                <a:spcPts val="0"/>
              </a:spcBef>
              <a:spcAft>
                <a:spcPts val="0"/>
              </a:spcAft>
              <a:buNone/>
            </a:pPr>
            <a:r>
              <a:t/>
            </a:r>
            <a:endParaRPr sz="1800">
              <a:solidFill>
                <a:srgbClr val="24292E"/>
              </a:solidFill>
              <a:highlight>
                <a:srgbClr val="FFFFFF"/>
              </a:highlight>
              <a:latin typeface="Times"/>
              <a:ea typeface="Times"/>
              <a:cs typeface="Times"/>
              <a:sym typeface="Times"/>
            </a:endParaRPr>
          </a:p>
          <a:p>
            <a:pPr indent="0" lvl="0" marL="0" rtl="0" algn="l">
              <a:spcBef>
                <a:spcPts val="0"/>
              </a:spcBef>
              <a:spcAft>
                <a:spcPts val="1600"/>
              </a:spcAft>
              <a:buNone/>
            </a:pPr>
            <a:r>
              <a:t/>
            </a:r>
            <a:endParaRPr sz="1800">
              <a:latin typeface="Times"/>
              <a:ea typeface="Times"/>
              <a:cs typeface="Times"/>
              <a:sym typeface="Times"/>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7" name="Shape 237"/>
        <p:cNvGrpSpPr/>
        <p:nvPr/>
      </p:nvGrpSpPr>
      <p:grpSpPr>
        <a:xfrm>
          <a:off x="0" y="0"/>
          <a:ext cx="0" cy="0"/>
          <a:chOff x="0" y="0"/>
          <a:chExt cx="0" cy="0"/>
        </a:xfrm>
      </p:grpSpPr>
      <p:sp>
        <p:nvSpPr>
          <p:cNvPr id="238" name="Google Shape;238;p30"/>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latin typeface="Times"/>
                <a:ea typeface="Times"/>
                <a:cs typeface="Times"/>
                <a:sym typeface="Times"/>
              </a:rPr>
              <a:t>Timeline and Milestone 3</a:t>
            </a:r>
            <a:endParaRPr>
              <a:latin typeface="Times"/>
              <a:ea typeface="Times"/>
              <a:cs typeface="Times"/>
              <a:sym typeface="Times"/>
            </a:endParaRPr>
          </a:p>
        </p:txBody>
      </p:sp>
      <p:sp>
        <p:nvSpPr>
          <p:cNvPr id="239" name="Google Shape;239;p30"/>
          <p:cNvSpPr txBox="1"/>
          <p:nvPr>
            <p:ph idx="1" type="body"/>
          </p:nvPr>
        </p:nvSpPr>
        <p:spPr>
          <a:xfrm>
            <a:off x="1303800" y="1897075"/>
            <a:ext cx="7030500" cy="2541600"/>
          </a:xfrm>
          <a:prstGeom prst="rect">
            <a:avLst/>
          </a:prstGeom>
        </p:spPr>
        <p:txBody>
          <a:bodyPr anchorCtr="0" anchor="t" bIns="91425" lIns="91425" spcFirstLastPara="1" rIns="91425" wrap="square" tIns="91425">
            <a:noAutofit/>
          </a:bodyPr>
          <a:lstStyle/>
          <a:p>
            <a:pPr indent="-342900" lvl="0" marL="457200" rtl="0" algn="l">
              <a:lnSpc>
                <a:spcPct val="100000"/>
              </a:lnSpc>
              <a:spcBef>
                <a:spcPts val="0"/>
              </a:spcBef>
              <a:spcAft>
                <a:spcPts val="0"/>
              </a:spcAft>
              <a:buSzPts val="1800"/>
              <a:buFont typeface="Times"/>
              <a:buChar char="●"/>
            </a:pPr>
            <a:r>
              <a:rPr lang="zh-CN" sz="1800">
                <a:latin typeface="Times"/>
                <a:ea typeface="Times"/>
                <a:cs typeface="Times"/>
                <a:sym typeface="Times"/>
              </a:rPr>
              <a:t>MileStone 3:	</a:t>
            </a:r>
            <a:endParaRPr sz="1800">
              <a:latin typeface="Times"/>
              <a:ea typeface="Times"/>
              <a:cs typeface="Times"/>
              <a:sym typeface="Times"/>
            </a:endParaRPr>
          </a:p>
          <a:p>
            <a:pPr indent="-342900" lvl="1" marL="914400" rtl="0" algn="l">
              <a:lnSpc>
                <a:spcPct val="100000"/>
              </a:lnSpc>
              <a:spcBef>
                <a:spcPts val="0"/>
              </a:spcBef>
              <a:spcAft>
                <a:spcPts val="0"/>
              </a:spcAft>
              <a:buSzPts val="1800"/>
              <a:buFont typeface="Times"/>
              <a:buChar char="○"/>
            </a:pPr>
            <a:r>
              <a:rPr lang="zh-CN" sz="1800">
                <a:latin typeface="Times"/>
                <a:ea typeface="Times"/>
                <a:cs typeface="Times"/>
                <a:sym typeface="Times"/>
              </a:rPr>
              <a:t>Setup the program with Raspberry Pi</a:t>
            </a:r>
            <a:endParaRPr sz="1800">
              <a:latin typeface="Times"/>
              <a:ea typeface="Times"/>
              <a:cs typeface="Times"/>
              <a:sym typeface="Times"/>
            </a:endParaRPr>
          </a:p>
          <a:p>
            <a:pPr indent="0" lvl="0" marL="0" rtl="0" algn="l">
              <a:lnSpc>
                <a:spcPct val="100000"/>
              </a:lnSpc>
              <a:spcBef>
                <a:spcPts val="0"/>
              </a:spcBef>
              <a:spcAft>
                <a:spcPts val="0"/>
              </a:spcAft>
              <a:buNone/>
            </a:pPr>
            <a:r>
              <a:t/>
            </a:r>
            <a:endParaRPr sz="1800">
              <a:latin typeface="Times"/>
              <a:ea typeface="Times"/>
              <a:cs typeface="Times"/>
              <a:sym typeface="Times"/>
            </a:endParaRPr>
          </a:p>
          <a:p>
            <a:pPr indent="-342900" lvl="0" marL="457200" marR="0" rtl="0" algn="l">
              <a:lnSpc>
                <a:spcPct val="100000"/>
              </a:lnSpc>
              <a:spcBef>
                <a:spcPts val="0"/>
              </a:spcBef>
              <a:spcAft>
                <a:spcPts val="0"/>
              </a:spcAft>
              <a:buSzPts val="1800"/>
              <a:buFont typeface="Times"/>
              <a:buChar char="●"/>
            </a:pPr>
            <a:r>
              <a:rPr lang="zh-CN" sz="1800">
                <a:latin typeface="Times"/>
                <a:ea typeface="Times"/>
                <a:cs typeface="Times"/>
                <a:sym typeface="Times"/>
              </a:rPr>
              <a:t>Task:</a:t>
            </a:r>
            <a:endParaRPr sz="1800">
              <a:latin typeface="Times"/>
              <a:ea typeface="Times"/>
              <a:cs typeface="Times"/>
              <a:sym typeface="Times"/>
            </a:endParaRPr>
          </a:p>
          <a:p>
            <a:pPr indent="0" lvl="0" marL="0" marR="0" rtl="0" algn="l">
              <a:lnSpc>
                <a:spcPct val="100000"/>
              </a:lnSpc>
              <a:spcBef>
                <a:spcPts val="0"/>
              </a:spcBef>
              <a:spcAft>
                <a:spcPts val="0"/>
              </a:spcAft>
              <a:buNone/>
            </a:pPr>
            <a:r>
              <a:rPr lang="zh-CN" sz="1800">
                <a:latin typeface="Times"/>
                <a:ea typeface="Times"/>
                <a:cs typeface="Times"/>
                <a:sym typeface="Times"/>
              </a:rPr>
              <a:t> 	 8.	Connect Camera with Raspberry Pi	</a:t>
            </a:r>
            <a:endParaRPr sz="1800">
              <a:latin typeface="Times"/>
              <a:ea typeface="Times"/>
              <a:cs typeface="Times"/>
              <a:sym typeface="Times"/>
            </a:endParaRPr>
          </a:p>
          <a:p>
            <a:pPr indent="-468000" lvl="0" marL="925200" marR="0" rtl="0" algn="l">
              <a:lnSpc>
                <a:spcPct val="100000"/>
              </a:lnSpc>
              <a:spcBef>
                <a:spcPts val="0"/>
              </a:spcBef>
              <a:spcAft>
                <a:spcPts val="0"/>
              </a:spcAft>
              <a:buNone/>
            </a:pPr>
            <a:r>
              <a:rPr lang="zh-CN" sz="1800">
                <a:latin typeface="Times"/>
                <a:ea typeface="Times"/>
                <a:cs typeface="Times"/>
                <a:sym typeface="Times"/>
              </a:rPr>
              <a:t> 9.    Get the full system to run on Raspberry Pi in a “live” environment		</a:t>
            </a:r>
            <a:endParaRPr sz="1800">
              <a:latin typeface="Times"/>
              <a:ea typeface="Times"/>
              <a:cs typeface="Times"/>
              <a:sym typeface="Times"/>
            </a:endParaRPr>
          </a:p>
          <a:p>
            <a:pPr indent="0" lvl="0" marL="0" marR="0" rtl="0" algn="l">
              <a:lnSpc>
                <a:spcPct val="100000"/>
              </a:lnSpc>
              <a:spcBef>
                <a:spcPts val="0"/>
              </a:spcBef>
              <a:spcAft>
                <a:spcPts val="0"/>
              </a:spcAft>
              <a:buNone/>
            </a:pPr>
            <a:r>
              <a:t/>
            </a:r>
            <a:endParaRPr sz="1800">
              <a:latin typeface="Times"/>
              <a:ea typeface="Times"/>
              <a:cs typeface="Times"/>
              <a:sym typeface="Times"/>
            </a:endParaRPr>
          </a:p>
          <a:p>
            <a:pPr indent="0" lvl="0" marL="0" marR="0" rtl="0" algn="l">
              <a:lnSpc>
                <a:spcPct val="100000"/>
              </a:lnSpc>
              <a:spcBef>
                <a:spcPts val="0"/>
              </a:spcBef>
              <a:spcAft>
                <a:spcPts val="0"/>
              </a:spcAft>
              <a:buNone/>
            </a:pPr>
            <a:r>
              <a:t/>
            </a:r>
            <a:endParaRPr sz="1800">
              <a:solidFill>
                <a:srgbClr val="24292E"/>
              </a:solidFill>
              <a:highlight>
                <a:srgbClr val="FFFFFF"/>
              </a:highlight>
              <a:latin typeface="Arial"/>
              <a:ea typeface="Arial"/>
              <a:cs typeface="Arial"/>
              <a:sym typeface="Arial"/>
            </a:endParaRPr>
          </a:p>
          <a:p>
            <a:pPr indent="0" lvl="0" marL="0" rtl="0" algn="l">
              <a:spcBef>
                <a:spcPts val="0"/>
              </a:spcBef>
              <a:spcAft>
                <a:spcPts val="1600"/>
              </a:spcAft>
              <a:buNone/>
            </a:pPr>
            <a:r>
              <a:t/>
            </a:r>
            <a:endParaRPr>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3" name="Shape 243"/>
        <p:cNvGrpSpPr/>
        <p:nvPr/>
      </p:nvGrpSpPr>
      <p:grpSpPr>
        <a:xfrm>
          <a:off x="0" y="0"/>
          <a:ext cx="0" cy="0"/>
          <a:chOff x="0" y="0"/>
          <a:chExt cx="0" cy="0"/>
        </a:xfrm>
      </p:grpSpPr>
      <p:sp>
        <p:nvSpPr>
          <p:cNvPr id="244" name="Google Shape;244;p31"/>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latin typeface="Times"/>
                <a:ea typeface="Times"/>
                <a:cs typeface="Times"/>
                <a:sym typeface="Times"/>
              </a:rPr>
              <a:t>Timeline and Milestone 4</a:t>
            </a:r>
            <a:endParaRPr>
              <a:latin typeface="Times"/>
              <a:ea typeface="Times"/>
              <a:cs typeface="Times"/>
              <a:sym typeface="Times"/>
            </a:endParaRPr>
          </a:p>
        </p:txBody>
      </p:sp>
      <p:sp>
        <p:nvSpPr>
          <p:cNvPr id="245" name="Google Shape;245;p31"/>
          <p:cNvSpPr txBox="1"/>
          <p:nvPr>
            <p:ph idx="1" type="body"/>
          </p:nvPr>
        </p:nvSpPr>
        <p:spPr>
          <a:xfrm>
            <a:off x="1200150" y="1778800"/>
            <a:ext cx="6879300" cy="28503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Times"/>
              <a:buChar char="●"/>
            </a:pPr>
            <a:r>
              <a:rPr lang="zh-CN" sz="1800">
                <a:latin typeface="Times"/>
                <a:ea typeface="Times"/>
                <a:cs typeface="Times"/>
                <a:sym typeface="Times"/>
              </a:rPr>
              <a:t>MileStone 4:</a:t>
            </a:r>
            <a:endParaRPr sz="1800">
              <a:latin typeface="Times"/>
              <a:ea typeface="Times"/>
              <a:cs typeface="Times"/>
              <a:sym typeface="Times"/>
            </a:endParaRPr>
          </a:p>
          <a:p>
            <a:pPr indent="-342900" lvl="1" marL="914400" rtl="0" algn="l">
              <a:spcBef>
                <a:spcPts val="0"/>
              </a:spcBef>
              <a:spcAft>
                <a:spcPts val="0"/>
              </a:spcAft>
              <a:buSzPts val="1800"/>
              <a:buFont typeface="Times"/>
              <a:buChar char="○"/>
            </a:pPr>
            <a:r>
              <a:rPr lang="zh-CN" sz="1800">
                <a:latin typeface="Times"/>
                <a:ea typeface="Times"/>
                <a:cs typeface="Times"/>
                <a:sym typeface="Times"/>
              </a:rPr>
              <a:t>Create an alert interface/program that triggers when object detected</a:t>
            </a:r>
            <a:endParaRPr sz="1800">
              <a:latin typeface="Times"/>
              <a:ea typeface="Times"/>
              <a:cs typeface="Times"/>
              <a:sym typeface="Times"/>
            </a:endParaRPr>
          </a:p>
          <a:p>
            <a:pPr indent="-853199" lvl="0" marL="853199" rtl="0" algn="l">
              <a:spcBef>
                <a:spcPts val="0"/>
              </a:spcBef>
              <a:spcAft>
                <a:spcPts val="0"/>
              </a:spcAft>
              <a:buNone/>
            </a:pPr>
            <a:r>
              <a:t/>
            </a:r>
            <a:endParaRPr sz="1800">
              <a:latin typeface="Times"/>
              <a:ea typeface="Times"/>
              <a:cs typeface="Times"/>
              <a:sym typeface="Times"/>
            </a:endParaRPr>
          </a:p>
          <a:p>
            <a:pPr indent="-342900" lvl="0" marL="457200" rtl="0" algn="l">
              <a:spcBef>
                <a:spcPts val="0"/>
              </a:spcBef>
              <a:spcAft>
                <a:spcPts val="0"/>
              </a:spcAft>
              <a:buSzPts val="1800"/>
              <a:buFont typeface="Times"/>
              <a:buChar char="●"/>
            </a:pPr>
            <a:r>
              <a:rPr lang="zh-CN" sz="1800">
                <a:latin typeface="Times"/>
                <a:ea typeface="Times"/>
                <a:cs typeface="Times"/>
                <a:sym typeface="Times"/>
              </a:rPr>
              <a:t>Task:</a:t>
            </a:r>
            <a:endParaRPr sz="1800">
              <a:latin typeface="Times"/>
              <a:ea typeface="Times"/>
              <a:cs typeface="Times"/>
              <a:sym typeface="Times"/>
            </a:endParaRPr>
          </a:p>
          <a:p>
            <a:pPr indent="-899999" lvl="0" marL="899999" rtl="0" algn="l">
              <a:spcBef>
                <a:spcPts val="0"/>
              </a:spcBef>
              <a:spcAft>
                <a:spcPts val="0"/>
              </a:spcAft>
              <a:buNone/>
            </a:pPr>
            <a:r>
              <a:rPr lang="zh-CN" sz="1800">
                <a:latin typeface="Times"/>
                <a:ea typeface="Times"/>
                <a:cs typeface="Times"/>
                <a:sym typeface="Times"/>
              </a:rPr>
              <a:t>        10.	Write code to notify the user of the alerted object through Raspberry Pi and interface screen</a:t>
            </a:r>
            <a:endParaRPr sz="1800">
              <a:latin typeface="Times"/>
              <a:ea typeface="Times"/>
              <a:cs typeface="Times"/>
              <a:sym typeface="Times"/>
            </a:endParaRPr>
          </a:p>
          <a:p>
            <a:pPr indent="457200" lvl="0" marL="0" rtl="0" algn="l">
              <a:spcBef>
                <a:spcPts val="0"/>
              </a:spcBef>
              <a:spcAft>
                <a:spcPts val="0"/>
              </a:spcAft>
              <a:buNone/>
            </a:pPr>
            <a:r>
              <a:rPr lang="zh-CN" sz="1800">
                <a:latin typeface="Times"/>
                <a:ea typeface="Times"/>
                <a:cs typeface="Times"/>
                <a:sym typeface="Times"/>
              </a:rPr>
              <a:t>11.	Create an alert interface/program when an object is detected		</a:t>
            </a:r>
            <a:endParaRPr sz="1800">
              <a:latin typeface="Times"/>
              <a:ea typeface="Times"/>
              <a:cs typeface="Times"/>
              <a:sym typeface="Times"/>
            </a:endParaRPr>
          </a:p>
          <a:p>
            <a:pPr indent="-853199" lvl="0" marL="853199" rtl="0" algn="l">
              <a:spcBef>
                <a:spcPts val="0"/>
              </a:spcBef>
              <a:spcAft>
                <a:spcPts val="0"/>
              </a:spcAft>
              <a:buNone/>
            </a:pPr>
            <a:r>
              <a:t/>
            </a:r>
            <a:endParaRPr sz="1800">
              <a:solidFill>
                <a:srgbClr val="24292E"/>
              </a:solidFill>
              <a:highlight>
                <a:srgbClr val="FFFFFF"/>
              </a:highlight>
              <a:latin typeface="Arial"/>
              <a:ea typeface="Arial"/>
              <a:cs typeface="Arial"/>
              <a:sym typeface="Arial"/>
            </a:endParaRPr>
          </a:p>
          <a:p>
            <a:pPr indent="0" lvl="0" marL="0" rtl="0" algn="l">
              <a:spcBef>
                <a:spcPts val="0"/>
              </a:spcBef>
              <a:spcAft>
                <a:spcPts val="1600"/>
              </a:spcAft>
              <a:buNone/>
            </a:pPr>
            <a:r>
              <a:t/>
            </a:r>
            <a:endParaRPr>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8" name="Shape 138"/>
        <p:cNvGrpSpPr/>
        <p:nvPr/>
      </p:nvGrpSpPr>
      <p:grpSpPr>
        <a:xfrm>
          <a:off x="0" y="0"/>
          <a:ext cx="0" cy="0"/>
          <a:chOff x="0" y="0"/>
          <a:chExt cx="0" cy="0"/>
        </a:xfrm>
      </p:grpSpPr>
      <p:sp>
        <p:nvSpPr>
          <p:cNvPr id="139" name="Google Shape;139;p1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zh-CN">
                <a:latin typeface="Times"/>
                <a:ea typeface="Times"/>
                <a:cs typeface="Times"/>
                <a:sym typeface="Times"/>
              </a:rPr>
              <a:t>Team Info</a:t>
            </a:r>
            <a:endParaRPr>
              <a:latin typeface="Times"/>
              <a:ea typeface="Times"/>
              <a:cs typeface="Times"/>
              <a:sym typeface="Times"/>
            </a:endParaRPr>
          </a:p>
        </p:txBody>
      </p:sp>
      <p:sp>
        <p:nvSpPr>
          <p:cNvPr id="140" name="Google Shape;140;p14"/>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Times"/>
              <a:buChar char="●"/>
            </a:pPr>
            <a:r>
              <a:rPr lang="zh-CN" sz="1800">
                <a:latin typeface="Times"/>
                <a:ea typeface="Times"/>
                <a:cs typeface="Times"/>
                <a:sym typeface="Times"/>
              </a:rPr>
              <a:t>Team Member:</a:t>
            </a:r>
            <a:endParaRPr sz="1800">
              <a:latin typeface="Times"/>
              <a:ea typeface="Times"/>
              <a:cs typeface="Times"/>
              <a:sym typeface="Times"/>
            </a:endParaRPr>
          </a:p>
          <a:p>
            <a:pPr indent="-342900" lvl="1" marL="914400" rtl="0" algn="l">
              <a:spcBef>
                <a:spcPts val="0"/>
              </a:spcBef>
              <a:spcAft>
                <a:spcPts val="0"/>
              </a:spcAft>
              <a:buSzPts val="1800"/>
              <a:buFont typeface="Times"/>
              <a:buChar char="○"/>
            </a:pPr>
            <a:r>
              <a:rPr lang="zh-CN" sz="1800">
                <a:uFill>
                  <a:noFill/>
                </a:uFill>
                <a:latin typeface="Times"/>
                <a:ea typeface="Times"/>
                <a:cs typeface="Times"/>
                <a:sym typeface="Times"/>
                <a:hlinkClick r:id="rId3"/>
              </a:rPr>
              <a:t>Vasu Bhog</a:t>
            </a:r>
            <a:r>
              <a:rPr lang="zh-CN" sz="1800">
                <a:latin typeface="Times"/>
                <a:ea typeface="Times"/>
                <a:cs typeface="Times"/>
                <a:sym typeface="Times"/>
              </a:rPr>
              <a:t> - </a:t>
            </a:r>
            <a:r>
              <a:rPr lang="zh-CN" sz="1800">
                <a:uFill>
                  <a:noFill/>
                </a:uFill>
                <a:latin typeface="Times"/>
                <a:ea typeface="Times"/>
                <a:cs typeface="Times"/>
                <a:sym typeface="Times"/>
                <a:hlinkClick r:id="rId4"/>
              </a:rPr>
              <a:t>bhogvu@mail.uc.edu</a:t>
            </a:r>
            <a:endParaRPr sz="1800">
              <a:latin typeface="Times"/>
              <a:ea typeface="Times"/>
              <a:cs typeface="Times"/>
              <a:sym typeface="Times"/>
            </a:endParaRPr>
          </a:p>
          <a:p>
            <a:pPr indent="-342900" lvl="1" marL="914400" rtl="0" algn="l">
              <a:spcBef>
                <a:spcPts val="0"/>
              </a:spcBef>
              <a:spcAft>
                <a:spcPts val="0"/>
              </a:spcAft>
              <a:buSzPts val="1800"/>
              <a:buFont typeface="Times"/>
              <a:buChar char="○"/>
            </a:pPr>
            <a:r>
              <a:rPr lang="zh-CN" sz="1800">
                <a:uFill>
                  <a:noFill/>
                </a:uFill>
                <a:latin typeface="Times"/>
                <a:ea typeface="Times"/>
                <a:cs typeface="Times"/>
                <a:sym typeface="Times"/>
                <a:hlinkClick r:id="rId5"/>
              </a:rPr>
              <a:t>ChaoYang Zhu</a:t>
            </a:r>
            <a:r>
              <a:rPr lang="zh-CN" sz="1800">
                <a:latin typeface="Times"/>
                <a:ea typeface="Times"/>
                <a:cs typeface="Times"/>
                <a:sym typeface="Times"/>
              </a:rPr>
              <a:t> - </a:t>
            </a:r>
            <a:r>
              <a:rPr lang="zh-CN" sz="1800">
                <a:uFill>
                  <a:noFill/>
                </a:uFill>
                <a:latin typeface="Times"/>
                <a:ea typeface="Times"/>
                <a:cs typeface="Times"/>
                <a:sym typeface="Times"/>
                <a:hlinkClick r:id="rId6"/>
              </a:rPr>
              <a:t>zhucy@mail.uc.edu</a:t>
            </a:r>
            <a:endParaRPr sz="1800">
              <a:latin typeface="Times"/>
              <a:ea typeface="Times"/>
              <a:cs typeface="Times"/>
              <a:sym typeface="Times"/>
            </a:endParaRPr>
          </a:p>
          <a:p>
            <a:pPr indent="-342900" lvl="1" marL="914400" rtl="0" algn="l">
              <a:spcBef>
                <a:spcPts val="0"/>
              </a:spcBef>
              <a:spcAft>
                <a:spcPts val="0"/>
              </a:spcAft>
              <a:buSzPts val="1800"/>
              <a:buFont typeface="Times"/>
              <a:buChar char="○"/>
            </a:pPr>
            <a:r>
              <a:rPr lang="zh-CN" sz="1800">
                <a:uFill>
                  <a:noFill/>
                </a:uFill>
                <a:latin typeface="Times"/>
                <a:ea typeface="Times"/>
                <a:cs typeface="Times"/>
                <a:sym typeface="Times"/>
                <a:hlinkClick r:id="rId7"/>
              </a:rPr>
              <a:t>Chunjie Pan</a:t>
            </a:r>
            <a:r>
              <a:rPr lang="zh-CN" sz="1800">
                <a:latin typeface="Times"/>
                <a:ea typeface="Times"/>
                <a:cs typeface="Times"/>
                <a:sym typeface="Times"/>
              </a:rPr>
              <a:t> - </a:t>
            </a:r>
            <a:r>
              <a:rPr lang="zh-CN" sz="1800">
                <a:uFill>
                  <a:noFill/>
                </a:uFill>
                <a:latin typeface="Times"/>
                <a:ea typeface="Times"/>
                <a:cs typeface="Times"/>
                <a:sym typeface="Times"/>
                <a:hlinkClick r:id="rId8"/>
              </a:rPr>
              <a:t>pance@mail.uc.edu</a:t>
            </a:r>
            <a:endParaRPr sz="1800">
              <a:latin typeface="Times"/>
              <a:ea typeface="Times"/>
              <a:cs typeface="Times"/>
              <a:sym typeface="Times"/>
            </a:endParaRPr>
          </a:p>
          <a:p>
            <a:pPr indent="0" lvl="0" marL="0" rtl="0" algn="l">
              <a:spcBef>
                <a:spcPts val="1200"/>
              </a:spcBef>
              <a:spcAft>
                <a:spcPts val="0"/>
              </a:spcAft>
              <a:buNone/>
            </a:pPr>
            <a:r>
              <a:t/>
            </a:r>
            <a:endParaRPr sz="1800">
              <a:latin typeface="Times"/>
              <a:ea typeface="Times"/>
              <a:cs typeface="Times"/>
              <a:sym typeface="Times"/>
            </a:endParaRPr>
          </a:p>
          <a:p>
            <a:pPr indent="-342900" lvl="0" marL="457200" rtl="0" algn="l">
              <a:spcBef>
                <a:spcPts val="1200"/>
              </a:spcBef>
              <a:spcAft>
                <a:spcPts val="0"/>
              </a:spcAft>
              <a:buClr>
                <a:schemeClr val="lt1"/>
              </a:buClr>
              <a:buSzPts val="1800"/>
              <a:buFont typeface="Times"/>
              <a:buChar char="●"/>
            </a:pPr>
            <a:r>
              <a:rPr lang="zh-CN" sz="1800">
                <a:latin typeface="Times"/>
                <a:ea typeface="Times"/>
                <a:cs typeface="Times"/>
                <a:sym typeface="Times"/>
              </a:rPr>
              <a:t>Project Advisor:</a:t>
            </a:r>
            <a:endParaRPr sz="1800">
              <a:latin typeface="Times"/>
              <a:ea typeface="Times"/>
              <a:cs typeface="Times"/>
              <a:sym typeface="Times"/>
            </a:endParaRPr>
          </a:p>
          <a:p>
            <a:pPr indent="-342900" lvl="1" marL="914400" rtl="0" algn="l">
              <a:spcBef>
                <a:spcPts val="0"/>
              </a:spcBef>
              <a:spcAft>
                <a:spcPts val="0"/>
              </a:spcAft>
              <a:buClr>
                <a:srgbClr val="24292E"/>
              </a:buClr>
              <a:buSzPts val="1800"/>
              <a:buFont typeface="Times"/>
              <a:buChar char="○"/>
            </a:pPr>
            <a:r>
              <a:rPr lang="zh-CN" sz="1800">
                <a:latin typeface="Times"/>
                <a:ea typeface="Times"/>
                <a:cs typeface="Times"/>
                <a:sym typeface="Times"/>
              </a:rPr>
              <a:t>Frank Zhou - </a:t>
            </a:r>
            <a:r>
              <a:rPr lang="zh-CN" sz="1800">
                <a:uFill>
                  <a:noFill/>
                </a:uFill>
                <a:latin typeface="Times"/>
                <a:ea typeface="Times"/>
                <a:cs typeface="Times"/>
                <a:sym typeface="Times"/>
                <a:hlinkClick r:id="rId9"/>
              </a:rPr>
              <a:t>zhoxu@ucmail.uc.edu</a:t>
            </a:r>
            <a:endParaRPr sz="1800">
              <a:latin typeface="Times"/>
              <a:ea typeface="Times"/>
              <a:cs typeface="Times"/>
              <a:sym typeface="Times"/>
            </a:endParaRPr>
          </a:p>
          <a:p>
            <a:pPr indent="0" lvl="0" marL="0" rtl="0" algn="l">
              <a:spcBef>
                <a:spcPts val="1200"/>
              </a:spcBef>
              <a:spcAft>
                <a:spcPts val="0"/>
              </a:spcAft>
              <a:buNone/>
            </a:pPr>
            <a:r>
              <a:t/>
            </a:r>
            <a:endParaRPr sz="1800">
              <a:latin typeface="Times"/>
              <a:ea typeface="Times"/>
              <a:cs typeface="Times"/>
              <a:sym typeface="Times"/>
            </a:endParaRPr>
          </a:p>
          <a:p>
            <a:pPr indent="0" lvl="0" marL="0" rtl="0" algn="l">
              <a:spcBef>
                <a:spcPts val="1200"/>
              </a:spcBef>
              <a:spcAft>
                <a:spcPts val="1600"/>
              </a:spcAft>
              <a:buNone/>
            </a:pPr>
            <a:r>
              <a:t/>
            </a:r>
            <a:endParaRPr sz="1800">
              <a:latin typeface="Times"/>
              <a:ea typeface="Times"/>
              <a:cs typeface="Times"/>
              <a:sym typeface="Times"/>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9" name="Shape 249"/>
        <p:cNvGrpSpPr/>
        <p:nvPr/>
      </p:nvGrpSpPr>
      <p:grpSpPr>
        <a:xfrm>
          <a:off x="0" y="0"/>
          <a:ext cx="0" cy="0"/>
          <a:chOff x="0" y="0"/>
          <a:chExt cx="0" cy="0"/>
        </a:xfrm>
      </p:grpSpPr>
      <p:sp>
        <p:nvSpPr>
          <p:cNvPr id="250" name="Google Shape;250;p32"/>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latin typeface="Times"/>
                <a:ea typeface="Times"/>
                <a:cs typeface="Times"/>
                <a:sym typeface="Times"/>
              </a:rPr>
              <a:t>Timeline and Milestone 5</a:t>
            </a:r>
            <a:endParaRPr>
              <a:latin typeface="Times"/>
              <a:ea typeface="Times"/>
              <a:cs typeface="Times"/>
              <a:sym typeface="Times"/>
            </a:endParaRPr>
          </a:p>
        </p:txBody>
      </p:sp>
      <p:sp>
        <p:nvSpPr>
          <p:cNvPr id="251" name="Google Shape;251;p32"/>
          <p:cNvSpPr txBox="1"/>
          <p:nvPr>
            <p:ph idx="1" type="body"/>
          </p:nvPr>
        </p:nvSpPr>
        <p:spPr>
          <a:xfrm>
            <a:off x="1303800" y="1897075"/>
            <a:ext cx="7030500" cy="2541600"/>
          </a:xfrm>
          <a:prstGeom prst="rect">
            <a:avLst/>
          </a:prstGeom>
        </p:spPr>
        <p:txBody>
          <a:bodyPr anchorCtr="0" anchor="t" bIns="91425" lIns="91425" spcFirstLastPara="1" rIns="91425" wrap="square" tIns="91425">
            <a:noAutofit/>
          </a:bodyPr>
          <a:lstStyle/>
          <a:p>
            <a:pPr indent="-342900" lvl="0" marL="457200" rtl="0" algn="l">
              <a:lnSpc>
                <a:spcPct val="100000"/>
              </a:lnSpc>
              <a:spcBef>
                <a:spcPts val="0"/>
              </a:spcBef>
              <a:spcAft>
                <a:spcPts val="0"/>
              </a:spcAft>
              <a:buSzPts val="1800"/>
              <a:buFont typeface="Times"/>
              <a:buChar char="●"/>
            </a:pPr>
            <a:r>
              <a:rPr lang="zh-CN" sz="1800">
                <a:latin typeface="Times"/>
                <a:ea typeface="Times"/>
                <a:cs typeface="Times"/>
                <a:sym typeface="Times"/>
              </a:rPr>
              <a:t>MileStone 5: </a:t>
            </a:r>
            <a:endParaRPr sz="1800">
              <a:latin typeface="Times"/>
              <a:ea typeface="Times"/>
              <a:cs typeface="Times"/>
              <a:sym typeface="Times"/>
            </a:endParaRPr>
          </a:p>
          <a:p>
            <a:pPr indent="-342900" lvl="1" marL="914400" rtl="0" algn="l">
              <a:lnSpc>
                <a:spcPct val="100000"/>
              </a:lnSpc>
              <a:spcBef>
                <a:spcPts val="0"/>
              </a:spcBef>
              <a:spcAft>
                <a:spcPts val="0"/>
              </a:spcAft>
              <a:buSzPts val="1800"/>
              <a:buFont typeface="Times"/>
              <a:buChar char="○"/>
            </a:pPr>
            <a:r>
              <a:rPr lang="zh-CN" sz="1800">
                <a:latin typeface="Times"/>
                <a:ea typeface="Times"/>
                <a:cs typeface="Times"/>
                <a:sym typeface="Times"/>
              </a:rPr>
              <a:t>Implement more desired features</a:t>
            </a:r>
            <a:endParaRPr sz="1800">
              <a:latin typeface="Times"/>
              <a:ea typeface="Times"/>
              <a:cs typeface="Times"/>
              <a:sym typeface="Times"/>
            </a:endParaRPr>
          </a:p>
          <a:p>
            <a:pPr indent="457200" lvl="0" marL="0" rtl="0" algn="l">
              <a:lnSpc>
                <a:spcPct val="100000"/>
              </a:lnSpc>
              <a:spcBef>
                <a:spcPts val="0"/>
              </a:spcBef>
              <a:spcAft>
                <a:spcPts val="0"/>
              </a:spcAft>
              <a:buNone/>
            </a:pPr>
            <a:r>
              <a:t/>
            </a:r>
            <a:endParaRPr sz="1800">
              <a:latin typeface="Times"/>
              <a:ea typeface="Times"/>
              <a:cs typeface="Times"/>
              <a:sym typeface="Times"/>
            </a:endParaRPr>
          </a:p>
          <a:p>
            <a:pPr indent="-342900" lvl="0" marL="457200" marR="0" rtl="0" algn="l">
              <a:lnSpc>
                <a:spcPct val="100000"/>
              </a:lnSpc>
              <a:spcBef>
                <a:spcPts val="0"/>
              </a:spcBef>
              <a:spcAft>
                <a:spcPts val="0"/>
              </a:spcAft>
              <a:buSzPts val="1800"/>
              <a:buFont typeface="Times"/>
              <a:buChar char="●"/>
            </a:pPr>
            <a:r>
              <a:rPr lang="zh-CN" sz="1800">
                <a:latin typeface="Times"/>
                <a:ea typeface="Times"/>
                <a:cs typeface="Times"/>
                <a:sym typeface="Times"/>
              </a:rPr>
              <a:t>Task:</a:t>
            </a:r>
            <a:endParaRPr sz="1800">
              <a:latin typeface="Times"/>
              <a:ea typeface="Times"/>
              <a:cs typeface="Times"/>
              <a:sym typeface="Times"/>
            </a:endParaRPr>
          </a:p>
          <a:p>
            <a:pPr indent="-457200" lvl="0" marL="914400" marR="0" rtl="0" algn="l">
              <a:lnSpc>
                <a:spcPct val="100000"/>
              </a:lnSpc>
              <a:spcBef>
                <a:spcPts val="0"/>
              </a:spcBef>
              <a:spcAft>
                <a:spcPts val="0"/>
              </a:spcAft>
              <a:buNone/>
            </a:pPr>
            <a:r>
              <a:rPr lang="zh-CN" sz="1800">
                <a:latin typeface="Times"/>
                <a:ea typeface="Times"/>
                <a:cs typeface="Times"/>
                <a:sym typeface="Times"/>
              </a:rPr>
              <a:t>12.	Detect road swaying and dangerous driving through lane detection		</a:t>
            </a:r>
            <a:endParaRPr sz="1800">
              <a:latin typeface="Times"/>
              <a:ea typeface="Times"/>
              <a:cs typeface="Times"/>
              <a:sym typeface="Times"/>
            </a:endParaRPr>
          </a:p>
          <a:p>
            <a:pPr indent="0" lvl="0" marL="0" marR="0" rtl="0" algn="l">
              <a:lnSpc>
                <a:spcPct val="100000"/>
              </a:lnSpc>
              <a:spcBef>
                <a:spcPts val="0"/>
              </a:spcBef>
              <a:spcAft>
                <a:spcPts val="0"/>
              </a:spcAft>
              <a:buNone/>
            </a:pPr>
            <a:r>
              <a:t/>
            </a:r>
            <a:endParaRPr sz="1800">
              <a:latin typeface="Times"/>
              <a:ea typeface="Times"/>
              <a:cs typeface="Times"/>
              <a:sym typeface="Times"/>
            </a:endParaRPr>
          </a:p>
          <a:p>
            <a:pPr indent="457200" lvl="0" marL="0" marR="0" rtl="0" algn="l">
              <a:lnSpc>
                <a:spcPct val="100000"/>
              </a:lnSpc>
              <a:spcBef>
                <a:spcPts val="0"/>
              </a:spcBef>
              <a:spcAft>
                <a:spcPts val="0"/>
              </a:spcAft>
              <a:buNone/>
            </a:pPr>
            <a:r>
              <a:t/>
            </a:r>
            <a:endParaRPr sz="1800">
              <a:solidFill>
                <a:srgbClr val="24292E"/>
              </a:solidFill>
              <a:highlight>
                <a:srgbClr val="FFFFFF"/>
              </a:highlight>
              <a:latin typeface="Arial"/>
              <a:ea typeface="Arial"/>
              <a:cs typeface="Arial"/>
              <a:sym typeface="Arial"/>
            </a:endParaRPr>
          </a:p>
          <a:p>
            <a:pPr indent="0" lvl="0" marL="0" rtl="0" algn="l">
              <a:spcBef>
                <a:spcPts val="0"/>
              </a:spcBef>
              <a:spcAft>
                <a:spcPts val="1600"/>
              </a:spcAft>
              <a:buNone/>
            </a:pPr>
            <a:r>
              <a:t/>
            </a:r>
            <a:endParaRPr>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5" name="Shape 255"/>
        <p:cNvGrpSpPr/>
        <p:nvPr/>
      </p:nvGrpSpPr>
      <p:grpSpPr>
        <a:xfrm>
          <a:off x="0" y="0"/>
          <a:ext cx="0" cy="0"/>
          <a:chOff x="0" y="0"/>
          <a:chExt cx="0" cy="0"/>
        </a:xfrm>
      </p:grpSpPr>
      <p:sp>
        <p:nvSpPr>
          <p:cNvPr id="256" name="Google Shape;256;p33"/>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Division of Work</a:t>
            </a:r>
            <a:endParaRPr/>
          </a:p>
        </p:txBody>
      </p:sp>
      <p:sp>
        <p:nvSpPr>
          <p:cNvPr id="257" name="Google Shape;257;p33"/>
          <p:cNvSpPr txBox="1"/>
          <p:nvPr>
            <p:ph idx="1" type="body"/>
          </p:nvPr>
        </p:nvSpPr>
        <p:spPr>
          <a:xfrm>
            <a:off x="1297500" y="1064250"/>
            <a:ext cx="7038900" cy="29112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zh-CN"/>
              <a:t>Vasu:</a:t>
            </a:r>
            <a:endParaRPr/>
          </a:p>
          <a:p>
            <a:pPr indent="-311150" lvl="0" marL="457200" rtl="0" algn="l">
              <a:lnSpc>
                <a:spcPct val="100000"/>
              </a:lnSpc>
              <a:spcBef>
                <a:spcPts val="1600"/>
              </a:spcBef>
              <a:spcAft>
                <a:spcPts val="0"/>
              </a:spcAft>
              <a:buSzPts val="1300"/>
              <a:buChar char="-"/>
            </a:pPr>
            <a:r>
              <a:rPr lang="zh-CN"/>
              <a:t>OpenCV detection and setup</a:t>
            </a:r>
            <a:endParaRPr/>
          </a:p>
          <a:p>
            <a:pPr indent="-311150" lvl="0" marL="457200" rtl="0" algn="l">
              <a:lnSpc>
                <a:spcPct val="100000"/>
              </a:lnSpc>
              <a:spcBef>
                <a:spcPts val="0"/>
              </a:spcBef>
              <a:spcAft>
                <a:spcPts val="0"/>
              </a:spcAft>
              <a:buSzPts val="1300"/>
              <a:buChar char="-"/>
            </a:pPr>
            <a:r>
              <a:rPr lang="zh-CN"/>
              <a:t>ML models</a:t>
            </a:r>
            <a:endParaRPr/>
          </a:p>
          <a:p>
            <a:pPr indent="-311150" lvl="0" marL="457200" rtl="0" algn="l">
              <a:lnSpc>
                <a:spcPct val="100000"/>
              </a:lnSpc>
              <a:spcBef>
                <a:spcPts val="0"/>
              </a:spcBef>
              <a:spcAft>
                <a:spcPts val="0"/>
              </a:spcAft>
              <a:buSzPts val="1300"/>
              <a:buChar char="-"/>
            </a:pPr>
            <a:r>
              <a:rPr lang="zh-CN"/>
              <a:t>Utilizing setup/models for final system</a:t>
            </a:r>
            <a:endParaRPr/>
          </a:p>
          <a:p>
            <a:pPr indent="0" lvl="0" marL="0" rtl="0" algn="l">
              <a:lnSpc>
                <a:spcPct val="100000"/>
              </a:lnSpc>
              <a:spcBef>
                <a:spcPts val="1600"/>
              </a:spcBef>
              <a:spcAft>
                <a:spcPts val="0"/>
              </a:spcAft>
              <a:buNone/>
            </a:pPr>
            <a:r>
              <a:rPr lang="zh-CN"/>
              <a:t>Chunjie: </a:t>
            </a:r>
            <a:endParaRPr/>
          </a:p>
          <a:p>
            <a:pPr indent="-311150" lvl="0" marL="457200" rtl="0" algn="l">
              <a:lnSpc>
                <a:spcPct val="100000"/>
              </a:lnSpc>
              <a:spcBef>
                <a:spcPts val="1600"/>
              </a:spcBef>
              <a:spcAft>
                <a:spcPts val="0"/>
              </a:spcAft>
              <a:buSzPts val="1300"/>
              <a:buChar char="-"/>
            </a:pPr>
            <a:r>
              <a:rPr lang="zh-CN"/>
              <a:t>Rasperberry PI</a:t>
            </a:r>
            <a:endParaRPr/>
          </a:p>
          <a:p>
            <a:pPr indent="-311150" lvl="0" marL="457200" rtl="0" algn="l">
              <a:lnSpc>
                <a:spcPct val="100000"/>
              </a:lnSpc>
              <a:spcBef>
                <a:spcPts val="0"/>
              </a:spcBef>
              <a:spcAft>
                <a:spcPts val="0"/>
              </a:spcAft>
              <a:buSzPts val="1300"/>
              <a:buChar char="-"/>
            </a:pPr>
            <a:r>
              <a:rPr lang="zh-CN"/>
              <a:t>Camera live feed/Interface</a:t>
            </a:r>
            <a:endParaRPr/>
          </a:p>
          <a:p>
            <a:pPr indent="-311150" lvl="0" marL="457200" rtl="0" algn="l">
              <a:lnSpc>
                <a:spcPct val="100000"/>
              </a:lnSpc>
              <a:spcBef>
                <a:spcPts val="0"/>
              </a:spcBef>
              <a:spcAft>
                <a:spcPts val="0"/>
              </a:spcAft>
              <a:buSzPts val="1300"/>
              <a:buChar char="-"/>
            </a:pPr>
            <a:r>
              <a:rPr lang="zh-CN"/>
              <a:t>Connecting interface with final system</a:t>
            </a:r>
            <a:endParaRPr/>
          </a:p>
          <a:p>
            <a:pPr indent="0" lvl="0" marL="0" rtl="0" algn="l">
              <a:lnSpc>
                <a:spcPct val="100000"/>
              </a:lnSpc>
              <a:spcBef>
                <a:spcPts val="1600"/>
              </a:spcBef>
              <a:spcAft>
                <a:spcPts val="0"/>
              </a:spcAft>
              <a:buNone/>
            </a:pPr>
            <a:r>
              <a:rPr lang="zh-CN"/>
              <a:t>ChaoYang:</a:t>
            </a:r>
            <a:endParaRPr/>
          </a:p>
          <a:p>
            <a:pPr indent="-311150" lvl="0" marL="457200" rtl="0" algn="l">
              <a:lnSpc>
                <a:spcPct val="100000"/>
              </a:lnSpc>
              <a:spcBef>
                <a:spcPts val="1600"/>
              </a:spcBef>
              <a:spcAft>
                <a:spcPts val="0"/>
              </a:spcAft>
              <a:buSzPts val="1300"/>
              <a:buChar char="-"/>
            </a:pPr>
            <a:r>
              <a:rPr lang="zh-CN"/>
              <a:t>Research for multiple object detection</a:t>
            </a:r>
            <a:endParaRPr/>
          </a:p>
          <a:p>
            <a:pPr indent="-311150" lvl="0" marL="457200" rtl="0" algn="l">
              <a:lnSpc>
                <a:spcPct val="100000"/>
              </a:lnSpc>
              <a:spcBef>
                <a:spcPts val="0"/>
              </a:spcBef>
              <a:spcAft>
                <a:spcPts val="0"/>
              </a:spcAft>
              <a:buSzPts val="1300"/>
              <a:buChar char="-"/>
            </a:pPr>
            <a:r>
              <a:rPr lang="zh-CN"/>
              <a:t>Enhancing neural network</a:t>
            </a:r>
            <a:endParaRPr/>
          </a:p>
          <a:p>
            <a:pPr indent="-311150" lvl="0" marL="457200" rtl="0" algn="l">
              <a:lnSpc>
                <a:spcPct val="100000"/>
              </a:lnSpc>
              <a:spcBef>
                <a:spcPts val="0"/>
              </a:spcBef>
              <a:spcAft>
                <a:spcPts val="0"/>
              </a:spcAft>
              <a:buSzPts val="1300"/>
              <a:buChar char="-"/>
            </a:pPr>
            <a:r>
              <a:rPr lang="zh-CN"/>
              <a:t>Connecting results to final system</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1" name="Shape 261"/>
        <p:cNvGrpSpPr/>
        <p:nvPr/>
      </p:nvGrpSpPr>
      <p:grpSpPr>
        <a:xfrm>
          <a:off x="0" y="0"/>
          <a:ext cx="0" cy="0"/>
          <a:chOff x="0" y="0"/>
          <a:chExt cx="0" cy="0"/>
        </a:xfrm>
      </p:grpSpPr>
      <p:sp>
        <p:nvSpPr>
          <p:cNvPr id="262" name="Google Shape;262;p3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latin typeface="Arial"/>
                <a:ea typeface="Arial"/>
                <a:cs typeface="Arial"/>
                <a:sym typeface="Arial"/>
              </a:rPr>
              <a:t>Expected Demo at Expo </a:t>
            </a:r>
            <a:endParaRPr>
              <a:latin typeface="Arial"/>
              <a:ea typeface="Arial"/>
              <a:cs typeface="Arial"/>
              <a:sym typeface="Aria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263" name="Google Shape;263;p34"/>
          <p:cNvPicPr preferRelativeResize="0"/>
          <p:nvPr/>
        </p:nvPicPr>
        <p:blipFill>
          <a:blip r:embed="rId3">
            <a:alphaModFix/>
          </a:blip>
          <a:stretch>
            <a:fillRect/>
          </a:stretch>
        </p:blipFill>
        <p:spPr>
          <a:xfrm>
            <a:off x="1303800" y="1662813"/>
            <a:ext cx="4033980" cy="3196073"/>
          </a:xfrm>
          <a:prstGeom prst="rect">
            <a:avLst/>
          </a:prstGeom>
          <a:noFill/>
          <a:ln>
            <a:noFill/>
          </a:ln>
        </p:spPr>
      </p:pic>
      <p:pic>
        <p:nvPicPr>
          <p:cNvPr id="264" name="Google Shape;264;p34"/>
          <p:cNvPicPr preferRelativeResize="0"/>
          <p:nvPr/>
        </p:nvPicPr>
        <p:blipFill>
          <a:blip r:embed="rId4">
            <a:alphaModFix/>
          </a:blip>
          <a:stretch>
            <a:fillRect/>
          </a:stretch>
        </p:blipFill>
        <p:spPr>
          <a:xfrm>
            <a:off x="4898074" y="1662825"/>
            <a:ext cx="3662620" cy="31960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8" name="Shape 268"/>
        <p:cNvGrpSpPr/>
        <p:nvPr/>
      </p:nvGrpSpPr>
      <p:grpSpPr>
        <a:xfrm>
          <a:off x="0" y="0"/>
          <a:ext cx="0" cy="0"/>
          <a:chOff x="0" y="0"/>
          <a:chExt cx="0" cy="0"/>
        </a:xfrm>
      </p:grpSpPr>
      <p:sp>
        <p:nvSpPr>
          <p:cNvPr id="269" name="Google Shape;269;p3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latin typeface="Arial"/>
                <a:ea typeface="Arial"/>
                <a:cs typeface="Arial"/>
                <a:sym typeface="Arial"/>
              </a:rPr>
              <a:t>Expected Demo at Expo </a:t>
            </a:r>
            <a:endParaRPr>
              <a:latin typeface="Arial"/>
              <a:ea typeface="Arial"/>
              <a:cs typeface="Arial"/>
              <a:sym typeface="Aria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270" name="Google Shape;270;p35"/>
          <p:cNvPicPr preferRelativeResize="0"/>
          <p:nvPr/>
        </p:nvPicPr>
        <p:blipFill>
          <a:blip r:embed="rId3">
            <a:alphaModFix/>
          </a:blip>
          <a:stretch>
            <a:fillRect/>
          </a:stretch>
        </p:blipFill>
        <p:spPr>
          <a:xfrm>
            <a:off x="1459787" y="1397627"/>
            <a:ext cx="6224424" cy="33670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4" name="Shape 274"/>
        <p:cNvGrpSpPr/>
        <p:nvPr/>
      </p:nvGrpSpPr>
      <p:grpSpPr>
        <a:xfrm>
          <a:off x="0" y="0"/>
          <a:ext cx="0" cy="0"/>
          <a:chOff x="0" y="0"/>
          <a:chExt cx="0" cy="0"/>
        </a:xfrm>
      </p:grpSpPr>
      <p:sp>
        <p:nvSpPr>
          <p:cNvPr id="275" name="Google Shape;275;p3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Credits</a:t>
            </a:r>
            <a:endParaRPr/>
          </a:p>
          <a:p>
            <a:pPr indent="0" lvl="0" marL="0" rtl="0" algn="l">
              <a:spcBef>
                <a:spcPts val="0"/>
              </a:spcBef>
              <a:spcAft>
                <a:spcPts val="0"/>
              </a:spcAft>
              <a:buNone/>
            </a:pPr>
            <a:r>
              <a:t/>
            </a:r>
            <a:endParaRPr/>
          </a:p>
        </p:txBody>
      </p:sp>
      <p:sp>
        <p:nvSpPr>
          <p:cNvPr id="276" name="Google Shape;276;p36"/>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Follow our progress on our </a:t>
            </a:r>
            <a:endParaRPr/>
          </a:p>
          <a:p>
            <a:pPr indent="0" lvl="0" marL="0" rtl="0" algn="l">
              <a:spcBef>
                <a:spcPts val="1600"/>
              </a:spcBef>
              <a:spcAft>
                <a:spcPts val="0"/>
              </a:spcAft>
              <a:buNone/>
            </a:pPr>
            <a:r>
              <a:rPr lang="zh-CN"/>
              <a:t>Github Repo: </a:t>
            </a:r>
            <a:r>
              <a:rPr lang="zh-CN" sz="1100" u="sng">
                <a:solidFill>
                  <a:schemeClr val="hlink"/>
                </a:solidFill>
                <a:latin typeface="Arial"/>
                <a:ea typeface="Arial"/>
                <a:cs typeface="Arial"/>
                <a:sym typeface="Arial"/>
                <a:hlinkClick r:id="rId3"/>
              </a:rPr>
              <a:t>https://github.com/VasuBhog/Senior-Project</a:t>
            </a:r>
            <a:endParaRPr/>
          </a:p>
          <a:p>
            <a:pPr indent="0" lvl="0" marL="0" rtl="0" algn="l">
              <a:spcBef>
                <a:spcPts val="1600"/>
              </a:spcBef>
              <a:spcAft>
                <a:spcPts val="0"/>
              </a:spcAft>
              <a:buNone/>
            </a:pPr>
            <a:r>
              <a:t/>
            </a:r>
            <a:endParaRPr/>
          </a:p>
          <a:p>
            <a:pPr indent="0" lvl="0" marL="0" rtl="0" algn="l">
              <a:spcBef>
                <a:spcPts val="1600"/>
              </a:spcBef>
              <a:spcAft>
                <a:spcPts val="0"/>
              </a:spcAft>
              <a:buNone/>
            </a:pPr>
            <a:r>
              <a:rPr lang="zh-CN"/>
              <a:t>Images used from: Google images</a:t>
            </a:r>
            <a:endParaRPr/>
          </a:p>
          <a:p>
            <a:pPr indent="0" lvl="0" marL="0" rtl="0" algn="l">
              <a:spcBef>
                <a:spcPts val="1600"/>
              </a:spcBef>
              <a:spcAft>
                <a:spcPts val="160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4" name="Shape 144"/>
        <p:cNvGrpSpPr/>
        <p:nvPr/>
      </p:nvGrpSpPr>
      <p:grpSpPr>
        <a:xfrm>
          <a:off x="0" y="0"/>
          <a:ext cx="0" cy="0"/>
          <a:chOff x="0" y="0"/>
          <a:chExt cx="0" cy="0"/>
        </a:xfrm>
      </p:grpSpPr>
      <p:sp>
        <p:nvSpPr>
          <p:cNvPr id="145" name="Google Shape;145;p1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zh-CN">
                <a:latin typeface="Times"/>
                <a:ea typeface="Times"/>
                <a:cs typeface="Times"/>
                <a:sym typeface="Times"/>
              </a:rPr>
              <a:t>Problem</a:t>
            </a:r>
            <a:endParaRPr>
              <a:latin typeface="Times"/>
              <a:ea typeface="Times"/>
              <a:cs typeface="Times"/>
              <a:sym typeface="Times"/>
            </a:endParaRPr>
          </a:p>
        </p:txBody>
      </p:sp>
      <p:sp>
        <p:nvSpPr>
          <p:cNvPr id="146" name="Google Shape;146;p15"/>
          <p:cNvSpPr txBox="1"/>
          <p:nvPr>
            <p:ph idx="1" type="body"/>
          </p:nvPr>
        </p:nvSpPr>
        <p:spPr>
          <a:xfrm>
            <a:off x="1297500" y="1567550"/>
            <a:ext cx="7038900" cy="2911200"/>
          </a:xfrm>
          <a:prstGeom prst="rect">
            <a:avLst/>
          </a:prstGeom>
          <a:noFill/>
        </p:spPr>
        <p:txBody>
          <a:bodyPr anchorCtr="0" anchor="t" bIns="91425" lIns="91425" spcFirstLastPara="1" rIns="91425" wrap="square" tIns="91425">
            <a:noAutofit/>
          </a:bodyPr>
          <a:lstStyle/>
          <a:p>
            <a:pPr indent="0" lvl="0" marL="0" rtl="0" algn="just">
              <a:spcBef>
                <a:spcPts val="0"/>
              </a:spcBef>
              <a:spcAft>
                <a:spcPts val="1600"/>
              </a:spcAft>
              <a:buNone/>
            </a:pPr>
            <a:r>
              <a:rPr lang="zh-CN" sz="1800">
                <a:latin typeface="Times"/>
                <a:ea typeface="Times"/>
                <a:cs typeface="Times"/>
                <a:sym typeface="Times"/>
              </a:rPr>
              <a:t>There have been millions of car crashes over the years due to distracted drivers and dangerous objects. Car crashes are continuously increasing and the issue is with drivers that are not aware or distracted. We need to find a solution that everyday drivers can utilize instead of buying a completely new vehicle.</a:t>
            </a:r>
            <a:endParaRPr sz="1800">
              <a:latin typeface="Times"/>
              <a:ea typeface="Times"/>
              <a:cs typeface="Times"/>
              <a:sym typeface="Time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0" name="Shape 150"/>
        <p:cNvGrpSpPr/>
        <p:nvPr/>
      </p:nvGrpSpPr>
      <p:grpSpPr>
        <a:xfrm>
          <a:off x="0" y="0"/>
          <a:ext cx="0" cy="0"/>
          <a:chOff x="0" y="0"/>
          <a:chExt cx="0" cy="0"/>
        </a:xfrm>
      </p:grpSpPr>
      <p:sp>
        <p:nvSpPr>
          <p:cNvPr id="151" name="Google Shape;151;p1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zh-CN">
                <a:latin typeface="Times"/>
                <a:ea typeface="Times"/>
                <a:cs typeface="Times"/>
                <a:sym typeface="Times"/>
              </a:rPr>
              <a:t>Problem</a:t>
            </a:r>
            <a:endParaRPr>
              <a:latin typeface="Times"/>
              <a:ea typeface="Times"/>
              <a:cs typeface="Times"/>
              <a:sym typeface="Times"/>
            </a:endParaRPr>
          </a:p>
        </p:txBody>
      </p:sp>
      <p:sp>
        <p:nvSpPr>
          <p:cNvPr id="152" name="Google Shape;152;p16"/>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zh-CN" sz="1800">
                <a:latin typeface="Times"/>
                <a:ea typeface="Times"/>
                <a:cs typeface="Times"/>
                <a:sym typeface="Times"/>
              </a:rPr>
              <a:t>There is no device that currently out there that detects objects, tired drivers, and road signs for drivers all together. There are currently only advanced cars that cost hundreds of thousands of dollars that have sensors and cameras built in the vehicle.</a:t>
            </a:r>
            <a:endParaRPr sz="1800">
              <a:latin typeface="Times"/>
              <a:ea typeface="Times"/>
              <a:cs typeface="Times"/>
              <a:sym typeface="Times"/>
            </a:endParaRPr>
          </a:p>
          <a:p>
            <a:pPr indent="0" lvl="0" marL="0" rtl="0" algn="just">
              <a:lnSpc>
                <a:spcPct val="100000"/>
              </a:lnSpc>
              <a:spcBef>
                <a:spcPts val="1600"/>
              </a:spcBef>
              <a:spcAft>
                <a:spcPts val="1600"/>
              </a:spcAft>
              <a:buNone/>
            </a:pPr>
            <a:r>
              <a:rPr lang="zh-CN" sz="1800">
                <a:latin typeface="Times"/>
                <a:ea typeface="Times"/>
                <a:cs typeface="Times"/>
                <a:sym typeface="Times"/>
              </a:rPr>
              <a:t>An issue arises as not everyone can afford these expensive vehicles.</a:t>
            </a:r>
            <a:endParaRPr sz="1800">
              <a:solidFill>
                <a:srgbClr val="24292E"/>
              </a:solidFill>
              <a:highlight>
                <a:srgbClr val="FFFFFF"/>
              </a:highlight>
              <a:latin typeface="Times"/>
              <a:ea typeface="Times"/>
              <a:cs typeface="Times"/>
              <a:sym typeface="Time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6" name="Shape 156"/>
        <p:cNvGrpSpPr/>
        <p:nvPr/>
      </p:nvGrpSpPr>
      <p:grpSpPr>
        <a:xfrm>
          <a:off x="0" y="0"/>
          <a:ext cx="0" cy="0"/>
          <a:chOff x="0" y="0"/>
          <a:chExt cx="0" cy="0"/>
        </a:xfrm>
      </p:grpSpPr>
      <p:sp>
        <p:nvSpPr>
          <p:cNvPr id="157" name="Google Shape;157;p17"/>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zh-CN" sz="3000">
                <a:latin typeface="Times"/>
                <a:ea typeface="Times"/>
                <a:cs typeface="Times"/>
                <a:sym typeface="Times"/>
              </a:rPr>
              <a:t>Solution</a:t>
            </a:r>
            <a:endParaRPr sz="3000">
              <a:latin typeface="Times"/>
              <a:ea typeface="Times"/>
              <a:cs typeface="Times"/>
              <a:sym typeface="Times"/>
            </a:endParaRPr>
          </a:p>
        </p:txBody>
      </p:sp>
      <p:sp>
        <p:nvSpPr>
          <p:cNvPr id="158" name="Google Shape;158;p17"/>
          <p:cNvSpPr txBox="1"/>
          <p:nvPr>
            <p:ph idx="1" type="body"/>
          </p:nvPr>
        </p:nvSpPr>
        <p:spPr>
          <a:xfrm>
            <a:off x="1297500" y="2062200"/>
            <a:ext cx="7038900" cy="24165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zh-CN" sz="1800">
                <a:latin typeface="Times"/>
                <a:ea typeface="Times"/>
                <a:cs typeface="Times"/>
                <a:sym typeface="Times"/>
              </a:rPr>
              <a:t>A device that can detect and notify drivers about dangerous objects and distractions on the road in order to reduce the likelihood of a crash along with increasing safety.</a:t>
            </a:r>
            <a:endParaRPr sz="1800">
              <a:latin typeface="Times"/>
              <a:ea typeface="Times"/>
              <a:cs typeface="Times"/>
              <a:sym typeface="Time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2" name="Shape 162"/>
        <p:cNvGrpSpPr/>
        <p:nvPr/>
      </p:nvGrpSpPr>
      <p:grpSpPr>
        <a:xfrm>
          <a:off x="0" y="0"/>
          <a:ext cx="0" cy="0"/>
          <a:chOff x="0" y="0"/>
          <a:chExt cx="0" cy="0"/>
        </a:xfrm>
      </p:grpSpPr>
      <p:sp>
        <p:nvSpPr>
          <p:cNvPr id="163" name="Google Shape;163;p1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zh-CN">
                <a:latin typeface="Times"/>
                <a:ea typeface="Times"/>
                <a:cs typeface="Times"/>
                <a:sym typeface="Times"/>
              </a:rPr>
              <a:t>Project Abstract</a:t>
            </a:r>
            <a:endParaRPr>
              <a:latin typeface="Times"/>
              <a:ea typeface="Times"/>
              <a:cs typeface="Times"/>
              <a:sym typeface="Times"/>
            </a:endParaRPr>
          </a:p>
        </p:txBody>
      </p:sp>
      <p:sp>
        <p:nvSpPr>
          <p:cNvPr id="164" name="Google Shape;164;p18"/>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zh-CN" sz="1800">
                <a:latin typeface="Times"/>
                <a:ea typeface="Times"/>
                <a:cs typeface="Times"/>
                <a:sym typeface="Times"/>
              </a:rPr>
              <a:t>Billions of people still drive on the road and have barely any assistance from smart devices to help them while driving. There is a continuous increase in crashes over the years, and there are more and more drivers that are getting on the road. Our project will aim at creating a simple interface based device that will use computer vision and machine learning to detect dangerous situations and objects on the road. This will decrease the probability of crashes and injury, as well as increase the awareness of the driver.</a:t>
            </a:r>
            <a:endParaRPr sz="1800">
              <a:latin typeface="Times"/>
              <a:ea typeface="Times"/>
              <a:cs typeface="Times"/>
              <a:sym typeface="Time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8" name="Shape 168"/>
        <p:cNvGrpSpPr/>
        <p:nvPr/>
      </p:nvGrpSpPr>
      <p:grpSpPr>
        <a:xfrm>
          <a:off x="0" y="0"/>
          <a:ext cx="0" cy="0"/>
          <a:chOff x="0" y="0"/>
          <a:chExt cx="0" cy="0"/>
        </a:xfrm>
      </p:grpSpPr>
      <p:sp>
        <p:nvSpPr>
          <p:cNvPr id="169" name="Google Shape;169;p1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zh-CN">
                <a:latin typeface="Times"/>
                <a:ea typeface="Times"/>
                <a:cs typeface="Times"/>
                <a:sym typeface="Times"/>
              </a:rPr>
              <a:t>G</a:t>
            </a:r>
            <a:r>
              <a:rPr lang="zh-CN">
                <a:latin typeface="Times"/>
                <a:ea typeface="Times"/>
                <a:cs typeface="Times"/>
                <a:sym typeface="Times"/>
              </a:rPr>
              <a:t>oals statements</a:t>
            </a:r>
            <a:endParaRPr>
              <a:latin typeface="Times"/>
              <a:ea typeface="Times"/>
              <a:cs typeface="Times"/>
              <a:sym typeface="Times"/>
            </a:endParaRPr>
          </a:p>
        </p:txBody>
      </p:sp>
      <p:sp>
        <p:nvSpPr>
          <p:cNvPr id="170" name="Google Shape;170;p19"/>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342900" lvl="0" marL="457200" rtl="0" algn="l">
              <a:spcBef>
                <a:spcPts val="300"/>
              </a:spcBef>
              <a:spcAft>
                <a:spcPts val="0"/>
              </a:spcAft>
              <a:buClr>
                <a:schemeClr val="lt1"/>
              </a:buClr>
              <a:buSzPts val="1800"/>
              <a:buFont typeface="Times"/>
              <a:buChar char="●"/>
            </a:pPr>
            <a:r>
              <a:rPr lang="zh-CN" sz="1800">
                <a:latin typeface="Times"/>
                <a:ea typeface="Times"/>
                <a:cs typeface="Times"/>
                <a:sym typeface="Times"/>
              </a:rPr>
              <a:t>Create/Utilize devices such as Raspberry PI to process driving data</a:t>
            </a:r>
            <a:endParaRPr sz="1800">
              <a:latin typeface="Times"/>
              <a:ea typeface="Times"/>
              <a:cs typeface="Times"/>
              <a:sym typeface="Times"/>
            </a:endParaRPr>
          </a:p>
          <a:p>
            <a:pPr indent="-342900" lvl="0" marL="457200" rtl="0" algn="l">
              <a:spcBef>
                <a:spcPts val="0"/>
              </a:spcBef>
              <a:spcAft>
                <a:spcPts val="0"/>
              </a:spcAft>
              <a:buClr>
                <a:schemeClr val="lt1"/>
              </a:buClr>
              <a:buSzPts val="1800"/>
              <a:buFont typeface="Times"/>
              <a:buChar char="●"/>
            </a:pPr>
            <a:r>
              <a:rPr lang="zh-CN" sz="1800">
                <a:latin typeface="Times"/>
                <a:ea typeface="Times"/>
                <a:cs typeface="Times"/>
                <a:sym typeface="Times"/>
              </a:rPr>
              <a:t>Utilize camera feed data to detect objects, drivers swaying, and road signs to enhance the driver's safety</a:t>
            </a:r>
            <a:endParaRPr sz="1800">
              <a:latin typeface="Times"/>
              <a:ea typeface="Times"/>
              <a:cs typeface="Times"/>
              <a:sym typeface="Times"/>
            </a:endParaRPr>
          </a:p>
          <a:p>
            <a:pPr indent="-342900" lvl="0" marL="457200" rtl="0" algn="l">
              <a:spcBef>
                <a:spcPts val="0"/>
              </a:spcBef>
              <a:spcAft>
                <a:spcPts val="0"/>
              </a:spcAft>
              <a:buClr>
                <a:schemeClr val="lt1"/>
              </a:buClr>
              <a:buSzPts val="1800"/>
              <a:buFont typeface="Times"/>
              <a:buChar char="●"/>
            </a:pPr>
            <a:r>
              <a:rPr lang="zh-CN" sz="1800">
                <a:latin typeface="Times"/>
                <a:ea typeface="Times"/>
                <a:cs typeface="Times"/>
                <a:sym typeface="Times"/>
              </a:rPr>
              <a:t>Create an interface to help drivers in all types of conditions</a:t>
            </a:r>
            <a:endParaRPr sz="1800">
              <a:latin typeface="Times"/>
              <a:ea typeface="Times"/>
              <a:cs typeface="Times"/>
              <a:sym typeface="Time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4" name="Shape 174"/>
        <p:cNvGrpSpPr/>
        <p:nvPr/>
      </p:nvGrpSpPr>
      <p:grpSpPr>
        <a:xfrm>
          <a:off x="0" y="0"/>
          <a:ext cx="0" cy="0"/>
          <a:chOff x="0" y="0"/>
          <a:chExt cx="0" cy="0"/>
        </a:xfrm>
      </p:grpSpPr>
      <p:sp>
        <p:nvSpPr>
          <p:cNvPr id="175" name="Google Shape;175;p20"/>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zh-CN">
                <a:latin typeface="Times"/>
                <a:ea typeface="Times"/>
                <a:cs typeface="Times"/>
                <a:sym typeface="Times"/>
              </a:rPr>
              <a:t>User Stories</a:t>
            </a:r>
            <a:endParaRPr>
              <a:latin typeface="Times"/>
              <a:ea typeface="Times"/>
              <a:cs typeface="Times"/>
              <a:sym typeface="Times"/>
            </a:endParaRPr>
          </a:p>
        </p:txBody>
      </p:sp>
      <p:sp>
        <p:nvSpPr>
          <p:cNvPr id="176" name="Google Shape;176;p20"/>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342900" lvl="0" marL="457200" rtl="0" algn="just">
              <a:lnSpc>
                <a:spcPct val="114000"/>
              </a:lnSpc>
              <a:spcBef>
                <a:spcPts val="0"/>
              </a:spcBef>
              <a:spcAft>
                <a:spcPts val="0"/>
              </a:spcAft>
              <a:buClr>
                <a:schemeClr val="lt1"/>
              </a:buClr>
              <a:buSzPts val="1800"/>
              <a:buFont typeface="Times"/>
              <a:buChar char="●"/>
            </a:pPr>
            <a:r>
              <a:rPr lang="zh-CN" sz="1800">
                <a:latin typeface="Times"/>
                <a:ea typeface="Times"/>
                <a:cs typeface="Times"/>
                <a:sym typeface="Times"/>
              </a:rPr>
              <a:t>As a driver, I want to be able to utilize the device to enable smart detection of dangerous road objects and conditions.</a:t>
            </a:r>
            <a:endParaRPr sz="1800">
              <a:latin typeface="Times"/>
              <a:ea typeface="Times"/>
              <a:cs typeface="Times"/>
              <a:sym typeface="Times"/>
            </a:endParaRPr>
          </a:p>
          <a:p>
            <a:pPr indent="-342900" lvl="0" marL="457200" rtl="0" algn="just">
              <a:lnSpc>
                <a:spcPct val="114000"/>
              </a:lnSpc>
              <a:spcBef>
                <a:spcPts val="1000"/>
              </a:spcBef>
              <a:spcAft>
                <a:spcPts val="0"/>
              </a:spcAft>
              <a:buClr>
                <a:schemeClr val="lt1"/>
              </a:buClr>
              <a:buSzPts val="1800"/>
              <a:buFont typeface="Times"/>
              <a:buChar char="●"/>
            </a:pPr>
            <a:r>
              <a:rPr lang="zh-CN" sz="1800">
                <a:latin typeface="Times"/>
                <a:ea typeface="Times"/>
                <a:cs typeface="Times"/>
                <a:sym typeface="Times"/>
              </a:rPr>
              <a:t>As a passenger, I want to be able to help navigate and aid the driver using the device and ensuring that that the driver is aware.</a:t>
            </a:r>
            <a:endParaRPr sz="1800">
              <a:latin typeface="Times"/>
              <a:ea typeface="Times"/>
              <a:cs typeface="Times"/>
              <a:sym typeface="Times"/>
            </a:endParaRPr>
          </a:p>
          <a:p>
            <a:pPr indent="-342900" lvl="0" marL="457200" rtl="0" algn="just">
              <a:lnSpc>
                <a:spcPct val="114000"/>
              </a:lnSpc>
              <a:spcBef>
                <a:spcPts val="1000"/>
              </a:spcBef>
              <a:spcAft>
                <a:spcPts val="0"/>
              </a:spcAft>
              <a:buClr>
                <a:schemeClr val="lt1"/>
              </a:buClr>
              <a:buSzPts val="1800"/>
              <a:buFont typeface="Times"/>
              <a:buChar char="●"/>
            </a:pPr>
            <a:r>
              <a:rPr lang="zh-CN" sz="1800">
                <a:latin typeface="Times"/>
                <a:ea typeface="Times"/>
                <a:cs typeface="Times"/>
                <a:sym typeface="Times"/>
              </a:rPr>
              <a:t>As a device owner, I will be able to utilize the advanced modeling that detects driver swaying and fatigue, as well as road sign detection.</a:t>
            </a:r>
            <a:endParaRPr sz="1800">
              <a:solidFill>
                <a:srgbClr val="24292E"/>
              </a:solidFill>
              <a:highlight>
                <a:srgbClr val="FFFFFF"/>
              </a:highlight>
              <a:latin typeface="Times"/>
              <a:ea typeface="Times"/>
              <a:cs typeface="Times"/>
              <a:sym typeface="Times"/>
            </a:endParaRPr>
          </a:p>
          <a:p>
            <a:pPr indent="0" lvl="0" marL="0" rtl="0" algn="l">
              <a:spcBef>
                <a:spcPts val="1000"/>
              </a:spcBef>
              <a:spcAft>
                <a:spcPts val="1600"/>
              </a:spcAft>
              <a:buNone/>
            </a:pPr>
            <a:r>
              <a:t/>
            </a:r>
            <a:endParaRPr>
              <a:latin typeface="Times"/>
              <a:ea typeface="Times"/>
              <a:cs typeface="Times"/>
              <a:sym typeface="Times"/>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0" name="Shape 180"/>
        <p:cNvGrpSpPr/>
        <p:nvPr/>
      </p:nvGrpSpPr>
      <p:grpSpPr>
        <a:xfrm>
          <a:off x="0" y="0"/>
          <a:ext cx="0" cy="0"/>
          <a:chOff x="0" y="0"/>
          <a:chExt cx="0" cy="0"/>
        </a:xfrm>
      </p:grpSpPr>
      <p:sp>
        <p:nvSpPr>
          <p:cNvPr id="181" name="Google Shape;181;p21"/>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latin typeface="Times"/>
                <a:ea typeface="Times"/>
                <a:cs typeface="Times"/>
                <a:sym typeface="Times"/>
              </a:rPr>
              <a:t>Design Diagram</a:t>
            </a:r>
            <a:endParaRPr>
              <a:latin typeface="Times"/>
              <a:ea typeface="Times"/>
              <a:cs typeface="Times"/>
              <a:sym typeface="Times"/>
            </a:endParaRPr>
          </a:p>
        </p:txBody>
      </p:sp>
      <p:sp>
        <p:nvSpPr>
          <p:cNvPr id="182" name="Google Shape;182;p21"/>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latin typeface="Arial"/>
              <a:ea typeface="Arial"/>
              <a:cs typeface="Arial"/>
              <a:sym typeface="Arial"/>
            </a:endParaRPr>
          </a:p>
        </p:txBody>
      </p:sp>
      <p:pic>
        <p:nvPicPr>
          <p:cNvPr id="183" name="Google Shape;183;p21"/>
          <p:cNvPicPr preferRelativeResize="0"/>
          <p:nvPr/>
        </p:nvPicPr>
        <p:blipFill>
          <a:blip r:embed="rId3">
            <a:alphaModFix/>
          </a:blip>
          <a:stretch>
            <a:fillRect/>
          </a:stretch>
        </p:blipFill>
        <p:spPr>
          <a:xfrm>
            <a:off x="457725" y="1437100"/>
            <a:ext cx="8416522" cy="35623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